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9" r:id="rId4"/>
    <p:sldId id="270" r:id="rId5"/>
    <p:sldId id="276" r:id="rId6"/>
    <p:sldId id="278" r:id="rId7"/>
    <p:sldId id="279" r:id="rId8"/>
    <p:sldId id="280" r:id="rId9"/>
    <p:sldId id="281" r:id="rId10"/>
    <p:sldId id="282" r:id="rId11"/>
    <p:sldId id="283" r:id="rId12"/>
    <p:sldId id="284" r:id="rId13"/>
    <p:sldId id="285" r:id="rId14"/>
    <p:sldId id="286" r:id="rId15"/>
    <p:sldId id="287" r:id="rId16"/>
    <p:sldId id="288" r:id="rId17"/>
    <p:sldId id="289" r:id="rId18"/>
    <p:sldId id="268" r:id="rId19"/>
  </p:sldIdLst>
  <p:sldSz cx="18288000" cy="10287000"/>
  <p:notesSz cx="6858000" cy="9144000"/>
  <p:embeddedFontLst>
    <p:embeddedFont>
      <p:font typeface="Calibri" panose="020F0502020204030204" pitchFamily="34" charset="0"/>
      <p:regular r:id="rId20"/>
      <p:bold r:id="rId21"/>
      <p:italic r:id="rId22"/>
      <p:boldItalic r:id="rId23"/>
    </p:embeddedFont>
    <p:embeddedFont>
      <p:font typeface="Inter" panose="020B0604020202020204" charset="0"/>
      <p:regular r:id="rId24"/>
    </p:embeddedFont>
    <p:embeddedFont>
      <p:font typeface="Inter Bold" panose="020B0604020202020204" charset="0"/>
      <p:regular r:id="rId25"/>
    </p:embeddedFont>
    <p:embeddedFont>
      <p:font typeface="Inter Bold Italics" panose="020B0604020202020204" charset="0"/>
      <p:regular r:id="rId26"/>
    </p:embeddedFont>
    <p:embeddedFont>
      <p:font typeface="Jameel Noori Nastaleeq" panose="02000503000000000004" pitchFamily="2" charset="-78"/>
      <p:regular r:id="rId27"/>
      <p: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EDC0"/>
    <a:srgbClr val="009A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421CA3-5120-44E4-AF2A-6E68B57C674D}" v="9" dt="2026-01-15T07:54:30.1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576397" y="-190500"/>
            <a:ext cx="1307829" cy="1307829"/>
          </a:xfrm>
          <a:custGeom>
            <a:avLst/>
            <a:gdLst/>
            <a:ahLst/>
            <a:cxnLst/>
            <a:rect l="l" t="t" r="r" b="b"/>
            <a:pathLst>
              <a:path w="1307829" h="1307829">
                <a:moveTo>
                  <a:pt x="0" y="0"/>
                </a:moveTo>
                <a:lnTo>
                  <a:pt x="1307829" y="0"/>
                </a:lnTo>
                <a:lnTo>
                  <a:pt x="1307829" y="1307829"/>
                </a:lnTo>
                <a:lnTo>
                  <a:pt x="0" y="1307829"/>
                </a:lnTo>
                <a:lnTo>
                  <a:pt x="0" y="0"/>
                </a:lnTo>
                <a:close/>
              </a:path>
            </a:pathLst>
          </a:custGeom>
          <a:blipFill>
            <a:blip r:embed="rId2"/>
            <a:stretch>
              <a:fillRect l="-18101" t="-12168" r="-33161" b="-17733"/>
            </a:stretch>
          </a:blipFill>
        </p:spPr>
      </p:sp>
      <p:sp>
        <p:nvSpPr>
          <p:cNvPr id="3" name="Freeform 3"/>
          <p:cNvSpPr/>
          <p:nvPr/>
        </p:nvSpPr>
        <p:spPr>
          <a:xfrm>
            <a:off x="8657680" y="7563167"/>
            <a:ext cx="1239838" cy="1239838"/>
          </a:xfrm>
          <a:custGeom>
            <a:avLst/>
            <a:gdLst/>
            <a:ahLst/>
            <a:cxnLst/>
            <a:rect l="l" t="t" r="r" b="b"/>
            <a:pathLst>
              <a:path w="1239838" h="1239838">
                <a:moveTo>
                  <a:pt x="0" y="0"/>
                </a:moveTo>
                <a:lnTo>
                  <a:pt x="1239838" y="0"/>
                </a:lnTo>
                <a:lnTo>
                  <a:pt x="1239838" y="1239838"/>
                </a:lnTo>
                <a:lnTo>
                  <a:pt x="0" y="1239838"/>
                </a:lnTo>
                <a:lnTo>
                  <a:pt x="0" y="0"/>
                </a:lnTo>
                <a:close/>
              </a:path>
            </a:pathLst>
          </a:custGeom>
          <a:blipFill>
            <a:blip r:embed="rId3"/>
            <a:stretch>
              <a:fillRect/>
            </a:stretch>
          </a:blipFill>
        </p:spPr>
      </p:sp>
      <p:sp>
        <p:nvSpPr>
          <p:cNvPr id="4" name="TextBox 4"/>
          <p:cNvSpPr txBox="1"/>
          <p:nvPr/>
        </p:nvSpPr>
        <p:spPr>
          <a:xfrm>
            <a:off x="4914900" y="2204657"/>
            <a:ext cx="8458200" cy="1446550"/>
          </a:xfrm>
          <a:prstGeom prst="rect">
            <a:avLst/>
          </a:prstGeom>
        </p:spPr>
        <p:txBody>
          <a:bodyPr wrap="square" lIns="0" tIns="0" rIns="0" bIns="0" rtlCol="0" anchor="t">
            <a:spAutoFit/>
          </a:bodyPr>
          <a:lstStyle/>
          <a:p>
            <a:pPr lvl="0" algn="ctr"/>
            <a:r>
              <a:rPr lang="ur-PK" sz="5400" dirty="0">
                <a:solidFill>
                  <a:srgbClr val="1F1F1F"/>
                </a:solidFill>
                <a:effectLst/>
                <a:ea typeface="Calibri" panose="020F0502020204030204" pitchFamily="34" charset="0"/>
                <a:cs typeface="Jameel Noori Nastaleeq" panose="02000503000000000004" pitchFamily="2" charset="-78"/>
              </a:rPr>
              <a:t>تدریس کے اہم پہلو</a:t>
            </a:r>
          </a:p>
          <a:p>
            <a:pPr lvl="0" algn="ctr"/>
            <a:r>
              <a:rPr lang="en-IN" sz="4000" b="1" spc="-159" dirty="0">
                <a:solidFill>
                  <a:srgbClr val="1F1F1F"/>
                </a:solidFill>
                <a:latin typeface="Jameel Noori Nastaleeq" panose="02000503000000020004" pitchFamily="2" charset="-78"/>
                <a:ea typeface="Calibri" panose="020F0502020204030204" pitchFamily="34" charset="0"/>
                <a:cs typeface="Jameel Noori Nastaleeq" panose="02000503000000000004" pitchFamily="2" charset="-78"/>
                <a:sym typeface="Inter Bold"/>
              </a:rPr>
              <a:t>(Important Aspects of Teaching)</a:t>
            </a:r>
            <a:endParaRPr lang="en-US" sz="4000" b="1" spc="-159" dirty="0">
              <a:solidFill>
                <a:srgbClr val="C00000"/>
              </a:solidFill>
              <a:latin typeface="Jameel Noori Nastaleeq" panose="02000503000000020004" pitchFamily="2" charset="-78"/>
              <a:ea typeface="Inter Bold"/>
              <a:cs typeface="Jameel Noori Nastaleeq" panose="02000503000000020004" pitchFamily="2" charset="-78"/>
              <a:sym typeface="Inter Bold"/>
            </a:endParaRPr>
          </a:p>
        </p:txBody>
      </p:sp>
      <p:sp>
        <p:nvSpPr>
          <p:cNvPr id="6" name="TextBox 6"/>
          <p:cNvSpPr txBox="1"/>
          <p:nvPr/>
        </p:nvSpPr>
        <p:spPr>
          <a:xfrm>
            <a:off x="4830565" y="4570412"/>
            <a:ext cx="8894068" cy="1833835"/>
          </a:xfrm>
          <a:prstGeom prst="rect">
            <a:avLst/>
          </a:prstGeom>
        </p:spPr>
        <p:txBody>
          <a:bodyPr lIns="0" tIns="0" rIns="0" bIns="0" rtlCol="0" anchor="t">
            <a:spAutoFit/>
          </a:bodyPr>
          <a:lstStyle/>
          <a:p>
            <a:pPr algn="ctr">
              <a:lnSpc>
                <a:spcPts val="3719"/>
              </a:lnSpc>
            </a:pPr>
            <a:endParaRPr lang="en-US" sz="3999" b="1" spc="-119" dirty="0">
              <a:solidFill>
                <a:srgbClr val="CA0013"/>
              </a:solidFill>
              <a:latin typeface="Inter Bold"/>
              <a:ea typeface="Inter Bold"/>
              <a:cs typeface="Inter Bold"/>
              <a:sym typeface="Inter Bold"/>
            </a:endParaRPr>
          </a:p>
          <a:p>
            <a:pPr algn="ctr">
              <a:lnSpc>
                <a:spcPts val="3719"/>
              </a:lnSpc>
            </a:pPr>
            <a:r>
              <a:rPr lang="en-US" sz="3999" b="1" spc="-119" dirty="0" err="1">
                <a:solidFill>
                  <a:srgbClr val="CA0013"/>
                </a:solidFill>
                <a:latin typeface="Inter Bold"/>
                <a:ea typeface="Inter Bold"/>
                <a:cs typeface="Inter Bold"/>
                <a:sym typeface="Inter Bold"/>
              </a:rPr>
              <a:t>Mohd</a:t>
            </a:r>
            <a:r>
              <a:rPr lang="en-US" sz="3999" b="1" spc="-119" dirty="0">
                <a:solidFill>
                  <a:srgbClr val="CA0013"/>
                </a:solidFill>
                <a:latin typeface="Inter Bold"/>
                <a:ea typeface="Inter Bold"/>
                <a:cs typeface="Inter Bold"/>
                <a:sym typeface="Inter Bold"/>
              </a:rPr>
              <a:t> </a:t>
            </a:r>
            <a:r>
              <a:rPr lang="en-US" sz="3999" b="1" spc="-119" dirty="0" err="1">
                <a:solidFill>
                  <a:srgbClr val="CA0013"/>
                </a:solidFill>
                <a:latin typeface="Inter Bold"/>
                <a:ea typeface="Inter Bold"/>
                <a:cs typeface="Inter Bold"/>
                <a:sym typeface="Inter Bold"/>
              </a:rPr>
              <a:t>Gufran</a:t>
            </a:r>
            <a:r>
              <a:rPr lang="en-US" sz="3999" b="1" spc="-119" dirty="0">
                <a:solidFill>
                  <a:srgbClr val="CA0013"/>
                </a:solidFill>
                <a:latin typeface="Inter Bold"/>
                <a:ea typeface="Inter Bold"/>
                <a:cs typeface="Inter Bold"/>
                <a:sym typeface="Inter Bold"/>
              </a:rPr>
              <a:t> </a:t>
            </a:r>
            <a:r>
              <a:rPr lang="en-US" sz="3999" b="1" spc="-119" dirty="0" err="1">
                <a:solidFill>
                  <a:srgbClr val="CA0013"/>
                </a:solidFill>
                <a:latin typeface="Inter Bold"/>
                <a:ea typeface="Inter Bold"/>
                <a:cs typeface="Inter Bold"/>
                <a:sym typeface="Inter Bold"/>
              </a:rPr>
              <a:t>Barkati</a:t>
            </a:r>
            <a:endParaRPr lang="en-US" sz="3999" b="1" spc="-119" dirty="0">
              <a:solidFill>
                <a:srgbClr val="CA0013"/>
              </a:solidFill>
              <a:latin typeface="Inter Bold"/>
              <a:ea typeface="Inter Bold"/>
              <a:cs typeface="Inter Bold"/>
              <a:sym typeface="Inter Bold"/>
            </a:endParaRPr>
          </a:p>
          <a:p>
            <a:pPr algn="ctr">
              <a:lnSpc>
                <a:spcPts val="3162"/>
              </a:lnSpc>
            </a:pPr>
            <a:r>
              <a:rPr lang="en-US" sz="2800" b="1" i="1" spc="-102" dirty="0">
                <a:solidFill>
                  <a:srgbClr val="CA0013"/>
                </a:solidFill>
                <a:latin typeface="Inter Bold Italics"/>
                <a:ea typeface="Inter Bold Italics"/>
                <a:cs typeface="Inter Bold Italics"/>
                <a:sym typeface="Inter Bold Italics"/>
              </a:rPr>
              <a:t>Asst. Prof , CDOE, MANUU</a:t>
            </a:r>
          </a:p>
          <a:p>
            <a:pPr marL="0" lvl="0" indent="0" algn="ctr">
              <a:lnSpc>
                <a:spcPts val="3719"/>
              </a:lnSpc>
            </a:pPr>
            <a:endParaRPr lang="en-US" sz="3400" b="1" i="1" spc="-102" dirty="0">
              <a:solidFill>
                <a:srgbClr val="CA0013"/>
              </a:solidFill>
              <a:latin typeface="Inter Bold Italics"/>
              <a:ea typeface="Inter Bold Italics"/>
              <a:cs typeface="Inter Bold Italics"/>
              <a:sym typeface="Inter Bold Italics"/>
            </a:endParaRPr>
          </a:p>
        </p:txBody>
      </p:sp>
      <p:sp>
        <p:nvSpPr>
          <p:cNvPr id="7" name="TextBox 7"/>
          <p:cNvSpPr txBox="1"/>
          <p:nvPr/>
        </p:nvSpPr>
        <p:spPr>
          <a:xfrm>
            <a:off x="6083745" y="6603047"/>
            <a:ext cx="6387708" cy="359778"/>
          </a:xfrm>
          <a:prstGeom prst="rect">
            <a:avLst/>
          </a:prstGeom>
        </p:spPr>
        <p:txBody>
          <a:bodyPr lIns="0" tIns="0" rIns="0" bIns="0" rtlCol="0" anchor="t">
            <a:spAutoFit/>
          </a:bodyPr>
          <a:lstStyle/>
          <a:p>
            <a:pPr marL="0" lvl="0" indent="0" algn="ctr">
              <a:lnSpc>
                <a:spcPts val="2790"/>
              </a:lnSpc>
            </a:pPr>
            <a:r>
              <a:rPr lang="en-US" sz="3000" b="1" spc="-89" dirty="0">
                <a:solidFill>
                  <a:srgbClr val="055E0E"/>
                </a:solidFill>
                <a:latin typeface="Inter Bold"/>
                <a:ea typeface="Inter Bold"/>
                <a:cs typeface="Inter Bold"/>
                <a:sym typeface="Inter Bold"/>
              </a:rPr>
              <a:t>17</a:t>
            </a:r>
            <a:r>
              <a:rPr lang="en-US" sz="3000" b="1" spc="-89" baseline="30000" dirty="0">
                <a:solidFill>
                  <a:srgbClr val="055E0E"/>
                </a:solidFill>
                <a:latin typeface="Inter Bold"/>
                <a:ea typeface="Inter Bold"/>
                <a:cs typeface="Inter Bold"/>
                <a:sym typeface="Inter Bold"/>
              </a:rPr>
              <a:t>th</a:t>
            </a:r>
            <a:r>
              <a:rPr lang="en-US" sz="3000" b="1" spc="-89" dirty="0">
                <a:solidFill>
                  <a:srgbClr val="055E0E"/>
                </a:solidFill>
                <a:latin typeface="Inter Bold"/>
                <a:ea typeface="Inter Bold"/>
                <a:cs typeface="Inter Bold"/>
                <a:sym typeface="Inter Bold"/>
              </a:rPr>
              <a:t>  March 2026</a:t>
            </a:r>
          </a:p>
        </p:txBody>
      </p:sp>
      <p:sp>
        <p:nvSpPr>
          <p:cNvPr id="8" name="TextBox 8"/>
          <p:cNvSpPr txBox="1"/>
          <p:nvPr/>
        </p:nvSpPr>
        <p:spPr>
          <a:xfrm>
            <a:off x="655329" y="320440"/>
            <a:ext cx="2646943" cy="555119"/>
          </a:xfrm>
          <a:prstGeom prst="rect">
            <a:avLst/>
          </a:prstGeom>
        </p:spPr>
        <p:txBody>
          <a:bodyPr lIns="0" tIns="0" rIns="0" bIns="0" rtlCol="0" anchor="t">
            <a:spAutoFit/>
          </a:bodyPr>
          <a:lstStyle/>
          <a:p>
            <a:pPr algn="ctr">
              <a:lnSpc>
                <a:spcPts val="2139"/>
              </a:lnSpc>
            </a:pPr>
            <a:r>
              <a:rPr lang="en-US" sz="2300" spc="-69">
                <a:solidFill>
                  <a:srgbClr val="CA0013"/>
                </a:solidFill>
                <a:latin typeface="Inter"/>
                <a:ea typeface="Inter"/>
                <a:cs typeface="Inter"/>
                <a:sym typeface="Inter"/>
              </a:rPr>
              <a:t>Centre for Distance </a:t>
            </a:r>
          </a:p>
          <a:p>
            <a:pPr marL="0" lvl="0" indent="0" algn="ctr">
              <a:lnSpc>
                <a:spcPts val="2139"/>
              </a:lnSpc>
            </a:pPr>
            <a:r>
              <a:rPr lang="en-US" sz="2300" spc="-69">
                <a:solidFill>
                  <a:srgbClr val="CA0013"/>
                </a:solidFill>
                <a:latin typeface="Inter"/>
                <a:ea typeface="Inter"/>
                <a:cs typeface="Inter"/>
                <a:sym typeface="Inter"/>
              </a:rPr>
              <a:t>and Online Distance</a:t>
            </a:r>
          </a:p>
        </p:txBody>
      </p:sp>
      <p:sp>
        <p:nvSpPr>
          <p:cNvPr id="9" name="TextBox 9"/>
          <p:cNvSpPr txBox="1"/>
          <p:nvPr/>
        </p:nvSpPr>
        <p:spPr>
          <a:xfrm>
            <a:off x="5457155" y="9040177"/>
            <a:ext cx="7640888" cy="445770"/>
          </a:xfrm>
          <a:prstGeom prst="rect">
            <a:avLst/>
          </a:prstGeom>
        </p:spPr>
        <p:txBody>
          <a:bodyPr lIns="0" tIns="0" rIns="0" bIns="0" rtlCol="0" anchor="t">
            <a:spAutoFit/>
          </a:bodyPr>
          <a:lstStyle/>
          <a:p>
            <a:pPr marL="0" lvl="0" indent="0" algn="ctr">
              <a:lnSpc>
                <a:spcPts val="2790"/>
              </a:lnSpc>
            </a:pPr>
            <a:r>
              <a:rPr lang="en-US" sz="3000" b="1" spc="-89">
                <a:solidFill>
                  <a:srgbClr val="CA0013"/>
                </a:solidFill>
                <a:latin typeface="Old Standard Bold"/>
                <a:ea typeface="Old Standard Bold"/>
                <a:cs typeface="Old Standard Bold"/>
                <a:sym typeface="Old Standard Bold"/>
              </a:rPr>
              <a:t>Maulana Azad National Urdu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8940285-D82F-E3C0-5DF6-D6233759669B}"/>
              </a:ext>
            </a:extLst>
          </p:cNvPr>
          <p:cNvSpPr/>
          <p:nvPr/>
        </p:nvSpPr>
        <p:spPr>
          <a:xfrm>
            <a:off x="16576397" y="-190500"/>
            <a:ext cx="1307829" cy="1307829"/>
          </a:xfrm>
          <a:custGeom>
            <a:avLst/>
            <a:gdLst/>
            <a:ahLst/>
            <a:cxnLst/>
            <a:rect l="l" t="t" r="r" b="b"/>
            <a:pathLst>
              <a:path w="1307829" h="1307829">
                <a:moveTo>
                  <a:pt x="0" y="0"/>
                </a:moveTo>
                <a:lnTo>
                  <a:pt x="1307829" y="0"/>
                </a:lnTo>
                <a:lnTo>
                  <a:pt x="1307829" y="1307829"/>
                </a:lnTo>
                <a:lnTo>
                  <a:pt x="0" y="1307829"/>
                </a:lnTo>
                <a:lnTo>
                  <a:pt x="0" y="0"/>
                </a:lnTo>
                <a:close/>
              </a:path>
            </a:pathLst>
          </a:custGeom>
          <a:blipFill>
            <a:blip r:embed="rId2"/>
            <a:stretch>
              <a:fillRect l="-18101" t="-12168" r="-33161" b="-17733"/>
            </a:stretch>
          </a:blipFill>
        </p:spPr>
      </p:sp>
      <p:sp>
        <p:nvSpPr>
          <p:cNvPr id="3" name="Rectangle 2">
            <a:extLst>
              <a:ext uri="{FF2B5EF4-FFF2-40B4-BE49-F238E27FC236}">
                <a16:creationId xmlns:a16="http://schemas.microsoft.com/office/drawing/2014/main" id="{1A1814CD-4FC4-40A3-A8AE-84B9244A13E8}"/>
              </a:ext>
            </a:extLst>
          </p:cNvPr>
          <p:cNvSpPr/>
          <p:nvPr/>
        </p:nvSpPr>
        <p:spPr>
          <a:xfrm>
            <a:off x="5596405" y="1938067"/>
            <a:ext cx="7095212" cy="1723549"/>
          </a:xfrm>
          <a:prstGeom prst="rect">
            <a:avLst/>
          </a:prstGeom>
        </p:spPr>
        <p:txBody>
          <a:bodyPr wrap="none">
            <a:spAutoFit/>
          </a:bodyPr>
          <a:lstStyle/>
          <a:p>
            <a:pPr algn="ctr" rtl="1"/>
            <a:r>
              <a:rPr lang="ur-PK" sz="6600" dirty="0">
                <a:solidFill>
                  <a:srgbClr val="FF0000"/>
                </a:solidFill>
                <a:latin typeface="Jameel Noori Nastaleeq" panose="02000503000000000004" pitchFamily="2" charset="-78"/>
                <a:cs typeface="Jameel Noori Nastaleeq" panose="02000503000000000004" pitchFamily="2" charset="-78"/>
              </a:rPr>
              <a:t>دوسرے مضامین سے ارتباط کا اصول</a:t>
            </a:r>
            <a:endParaRPr lang="en-US" sz="6600" dirty="0">
              <a:solidFill>
                <a:srgbClr val="FF0000"/>
              </a:solidFill>
              <a:latin typeface="Jameel Noori Nastaleeq" panose="02000503000000000004" pitchFamily="2" charset="-78"/>
              <a:cs typeface="Jameel Noori Nastaleeq" panose="02000503000000000004" pitchFamily="2" charset="-78"/>
            </a:endParaRPr>
          </a:p>
          <a:p>
            <a:pPr algn="ctr" rtl="1"/>
            <a:r>
              <a:rPr lang="ur-PK" sz="4000" dirty="0">
                <a:solidFill>
                  <a:srgbClr val="FF0000"/>
                </a:solidFill>
                <a:latin typeface="Jameel Noori Nastaleeq" panose="02000503000000000004" pitchFamily="2" charset="-78"/>
                <a:cs typeface="Jameel Noori Nastaleeq" panose="02000503000000000004" pitchFamily="2" charset="-78"/>
              </a:rPr>
              <a:t>(</a:t>
            </a:r>
            <a:r>
              <a:rPr lang="en-IN" sz="4000" dirty="0">
                <a:solidFill>
                  <a:srgbClr val="FF0000"/>
                </a:solidFill>
                <a:latin typeface="Jameel Noori Nastaleeq" panose="02000503000000000004" pitchFamily="2" charset="-78"/>
                <a:cs typeface="Jameel Noori Nastaleeq" panose="02000503000000000004" pitchFamily="2" charset="-78"/>
              </a:rPr>
              <a:t>Principle of Correlation</a:t>
            </a:r>
            <a:r>
              <a:rPr lang="ur-PK" sz="4000" dirty="0">
                <a:solidFill>
                  <a:srgbClr val="FF0000"/>
                </a:solidFill>
                <a:latin typeface="Jameel Noori Nastaleeq" panose="02000503000000000004" pitchFamily="2" charset="-78"/>
                <a:cs typeface="Jameel Noori Nastaleeq" panose="02000503000000000004" pitchFamily="2" charset="-78"/>
              </a:rPr>
              <a:t>):</a:t>
            </a:r>
            <a:endParaRPr lang="en-IN" sz="4000" dirty="0">
              <a:solidFill>
                <a:srgbClr val="FF0000"/>
              </a:solidFill>
              <a:latin typeface="Jameel Noori Nastaleeq" panose="02000503000000000004" pitchFamily="2" charset="-78"/>
              <a:cs typeface="Jameel Noori Nastaleeq" panose="02000503000000000004" pitchFamily="2" charset="-78"/>
            </a:endParaRPr>
          </a:p>
        </p:txBody>
      </p:sp>
      <p:sp>
        <p:nvSpPr>
          <p:cNvPr id="4" name="Rectangle 3">
            <a:extLst>
              <a:ext uri="{FF2B5EF4-FFF2-40B4-BE49-F238E27FC236}">
                <a16:creationId xmlns:a16="http://schemas.microsoft.com/office/drawing/2014/main" id="{0A8C0568-4632-45DB-B635-46715F6B35FC}"/>
              </a:ext>
            </a:extLst>
          </p:cNvPr>
          <p:cNvSpPr/>
          <p:nvPr/>
        </p:nvSpPr>
        <p:spPr>
          <a:xfrm>
            <a:off x="831269" y="4234956"/>
            <a:ext cx="16383000" cy="3727944"/>
          </a:xfrm>
          <a:prstGeom prst="rect">
            <a:avLst/>
          </a:prstGeom>
        </p:spPr>
        <p:txBody>
          <a:bodyPr wrap="square">
            <a:spAutoFit/>
          </a:bodyPr>
          <a:lstStyle/>
          <a:p>
            <a:pPr algn="justLow" rtl="1">
              <a:lnSpc>
                <a:spcPct val="150000"/>
              </a:lnSpc>
            </a:pPr>
            <a:r>
              <a:rPr lang="ur-PK" sz="5400" dirty="0">
                <a:latin typeface="Jameel Noori Nastaleeq" panose="02000503000000000004" pitchFamily="2" charset="-78"/>
                <a:cs typeface="Jameel Noori Nastaleeq" panose="02000503000000000004" pitchFamily="2" charset="-78"/>
              </a:rPr>
              <a:t>علم کے مختلف شعبے ایک دوسرے سے جڑے ہوتے ہیں۔اگر استاد کسی سبق کو دوسرے مضامین سے مربوط کر دے تو طلبہ کی سمجھ میں گہرائی پیدا ہوتی ہے۔اس طرح علم ایک مربوط شکل اختیار کر لیتا ہے اور سیکھنے کا عمل زیادہ جامع ہو جاتا ہے۔</a:t>
            </a:r>
          </a:p>
        </p:txBody>
      </p:sp>
    </p:spTree>
    <p:extLst>
      <p:ext uri="{BB962C8B-B14F-4D97-AF65-F5344CB8AC3E}">
        <p14:creationId xmlns:p14="http://schemas.microsoft.com/office/powerpoint/2010/main" val="1441222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8940285-D82F-E3C0-5DF6-D6233759669B}"/>
              </a:ext>
            </a:extLst>
          </p:cNvPr>
          <p:cNvSpPr/>
          <p:nvPr/>
        </p:nvSpPr>
        <p:spPr>
          <a:xfrm>
            <a:off x="16576397" y="-190500"/>
            <a:ext cx="1307829" cy="1307829"/>
          </a:xfrm>
          <a:custGeom>
            <a:avLst/>
            <a:gdLst/>
            <a:ahLst/>
            <a:cxnLst/>
            <a:rect l="l" t="t" r="r" b="b"/>
            <a:pathLst>
              <a:path w="1307829" h="1307829">
                <a:moveTo>
                  <a:pt x="0" y="0"/>
                </a:moveTo>
                <a:lnTo>
                  <a:pt x="1307829" y="0"/>
                </a:lnTo>
                <a:lnTo>
                  <a:pt x="1307829" y="1307829"/>
                </a:lnTo>
                <a:lnTo>
                  <a:pt x="0" y="1307829"/>
                </a:lnTo>
                <a:lnTo>
                  <a:pt x="0" y="0"/>
                </a:lnTo>
                <a:close/>
              </a:path>
            </a:pathLst>
          </a:custGeom>
          <a:blipFill>
            <a:blip r:embed="rId2"/>
            <a:stretch>
              <a:fillRect l="-18101" t="-12168" r="-33161" b="-17733"/>
            </a:stretch>
          </a:blipFill>
        </p:spPr>
      </p:sp>
      <p:sp>
        <p:nvSpPr>
          <p:cNvPr id="3" name="Rectangle 2">
            <a:extLst>
              <a:ext uri="{FF2B5EF4-FFF2-40B4-BE49-F238E27FC236}">
                <a16:creationId xmlns:a16="http://schemas.microsoft.com/office/drawing/2014/main" id="{1A1814CD-4FC4-40A3-A8AE-84B9244A13E8}"/>
              </a:ext>
            </a:extLst>
          </p:cNvPr>
          <p:cNvSpPr/>
          <p:nvPr/>
        </p:nvSpPr>
        <p:spPr>
          <a:xfrm>
            <a:off x="5487404" y="1866900"/>
            <a:ext cx="7313220" cy="1723549"/>
          </a:xfrm>
          <a:prstGeom prst="rect">
            <a:avLst/>
          </a:prstGeom>
        </p:spPr>
        <p:txBody>
          <a:bodyPr wrap="none">
            <a:spAutoFit/>
          </a:bodyPr>
          <a:lstStyle/>
          <a:p>
            <a:pPr algn="ctr" rtl="1"/>
            <a:r>
              <a:rPr lang="ur-PK" sz="6600" dirty="0">
                <a:solidFill>
                  <a:srgbClr val="FF0000"/>
                </a:solidFill>
                <a:latin typeface="Jameel Noori Nastaleeq" panose="02000503000000000004" pitchFamily="2" charset="-78"/>
                <a:cs typeface="Jameel Noori Nastaleeq" panose="02000503000000000004" pitchFamily="2" charset="-78"/>
              </a:rPr>
              <a:t>فعال شرکت کا اصول</a:t>
            </a:r>
            <a:endParaRPr lang="en-US" sz="6600" dirty="0">
              <a:solidFill>
                <a:srgbClr val="FF0000"/>
              </a:solidFill>
              <a:latin typeface="Jameel Noori Nastaleeq" panose="02000503000000000004" pitchFamily="2" charset="-78"/>
              <a:cs typeface="Jameel Noori Nastaleeq" panose="02000503000000000004" pitchFamily="2" charset="-78"/>
            </a:endParaRPr>
          </a:p>
          <a:p>
            <a:pPr algn="ctr" rtl="1"/>
            <a:r>
              <a:rPr lang="ur-PK" sz="4000" dirty="0">
                <a:solidFill>
                  <a:srgbClr val="FF0000"/>
                </a:solidFill>
                <a:latin typeface="Jameel Noori Nastaleeq" panose="02000503000000000004" pitchFamily="2" charset="-78"/>
                <a:cs typeface="Jameel Noori Nastaleeq" panose="02000503000000000004" pitchFamily="2" charset="-78"/>
              </a:rPr>
              <a:t>(</a:t>
            </a:r>
            <a:r>
              <a:rPr lang="en-IN" sz="4000" dirty="0">
                <a:solidFill>
                  <a:srgbClr val="FF0000"/>
                </a:solidFill>
                <a:latin typeface="Jameel Noori Nastaleeq" panose="02000503000000000004" pitchFamily="2" charset="-78"/>
                <a:cs typeface="Jameel Noori Nastaleeq" panose="02000503000000000004" pitchFamily="2" charset="-78"/>
              </a:rPr>
              <a:t>Principle of Active Participation</a:t>
            </a:r>
            <a:r>
              <a:rPr lang="ur-PK" sz="4000" dirty="0">
                <a:solidFill>
                  <a:srgbClr val="FF0000"/>
                </a:solidFill>
                <a:latin typeface="Jameel Noori Nastaleeq" panose="02000503000000000004" pitchFamily="2" charset="-78"/>
                <a:cs typeface="Jameel Noori Nastaleeq" panose="02000503000000000004" pitchFamily="2" charset="-78"/>
              </a:rPr>
              <a:t>):</a:t>
            </a:r>
            <a:endParaRPr lang="en-IN" sz="4000" dirty="0">
              <a:solidFill>
                <a:srgbClr val="FF0000"/>
              </a:solidFill>
              <a:latin typeface="Jameel Noori Nastaleeq" panose="02000503000000000004" pitchFamily="2" charset="-78"/>
              <a:cs typeface="Jameel Noori Nastaleeq" panose="02000503000000000004" pitchFamily="2" charset="-78"/>
            </a:endParaRPr>
          </a:p>
        </p:txBody>
      </p:sp>
      <p:sp>
        <p:nvSpPr>
          <p:cNvPr id="4" name="Rectangle 3">
            <a:extLst>
              <a:ext uri="{FF2B5EF4-FFF2-40B4-BE49-F238E27FC236}">
                <a16:creationId xmlns:a16="http://schemas.microsoft.com/office/drawing/2014/main" id="{0A8C0568-4632-45DB-B635-46715F6B35FC}"/>
              </a:ext>
            </a:extLst>
          </p:cNvPr>
          <p:cNvSpPr/>
          <p:nvPr/>
        </p:nvSpPr>
        <p:spPr>
          <a:xfrm>
            <a:off x="831269" y="4163789"/>
            <a:ext cx="16383000" cy="3727944"/>
          </a:xfrm>
          <a:prstGeom prst="rect">
            <a:avLst/>
          </a:prstGeom>
        </p:spPr>
        <p:txBody>
          <a:bodyPr wrap="square">
            <a:spAutoFit/>
          </a:bodyPr>
          <a:lstStyle/>
          <a:p>
            <a:pPr algn="justLow" rtl="1">
              <a:lnSpc>
                <a:spcPct val="150000"/>
              </a:lnSpc>
            </a:pPr>
            <a:r>
              <a:rPr lang="ur-PK" sz="5400" dirty="0">
                <a:latin typeface="Jameel Noori Nastaleeq" panose="02000503000000000004" pitchFamily="2" charset="-78"/>
                <a:cs typeface="Jameel Noori Nastaleeq" panose="02000503000000000004" pitchFamily="2" charset="-78"/>
              </a:rPr>
              <a:t>سیکھنے کا عمل اس وقت زیادہ مؤثر ہوتا ہے جب طلبہ خود اس میں حصہ لیتے ہیں۔سوال و جواب، گروپ سرگرمیاں، مباحثہ اور عملی کام طلبہ کو سیکھنے میں فعال بناتے ہیں۔جب طلبہ خود کچھ کرتے ہیں تو نہ صرف انہیں سمجھ بہتر آتی ہے بلکہ اعتماد بھی پیدا ہوتا ہے۔</a:t>
            </a:r>
          </a:p>
        </p:txBody>
      </p:sp>
    </p:spTree>
    <p:extLst>
      <p:ext uri="{BB962C8B-B14F-4D97-AF65-F5344CB8AC3E}">
        <p14:creationId xmlns:p14="http://schemas.microsoft.com/office/powerpoint/2010/main" val="1237899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8940285-D82F-E3C0-5DF6-D6233759669B}"/>
              </a:ext>
            </a:extLst>
          </p:cNvPr>
          <p:cNvSpPr/>
          <p:nvPr/>
        </p:nvSpPr>
        <p:spPr>
          <a:xfrm>
            <a:off x="16576397" y="-190500"/>
            <a:ext cx="1307829" cy="1307829"/>
          </a:xfrm>
          <a:custGeom>
            <a:avLst/>
            <a:gdLst/>
            <a:ahLst/>
            <a:cxnLst/>
            <a:rect l="l" t="t" r="r" b="b"/>
            <a:pathLst>
              <a:path w="1307829" h="1307829">
                <a:moveTo>
                  <a:pt x="0" y="0"/>
                </a:moveTo>
                <a:lnTo>
                  <a:pt x="1307829" y="0"/>
                </a:lnTo>
                <a:lnTo>
                  <a:pt x="1307829" y="1307829"/>
                </a:lnTo>
                <a:lnTo>
                  <a:pt x="0" y="1307829"/>
                </a:lnTo>
                <a:lnTo>
                  <a:pt x="0" y="0"/>
                </a:lnTo>
                <a:close/>
              </a:path>
            </a:pathLst>
          </a:custGeom>
          <a:blipFill>
            <a:blip r:embed="rId2"/>
            <a:stretch>
              <a:fillRect l="-18101" t="-12168" r="-33161" b="-17733"/>
            </a:stretch>
          </a:blipFill>
        </p:spPr>
      </p:sp>
      <p:sp>
        <p:nvSpPr>
          <p:cNvPr id="3" name="Rectangle 2">
            <a:extLst>
              <a:ext uri="{FF2B5EF4-FFF2-40B4-BE49-F238E27FC236}">
                <a16:creationId xmlns:a16="http://schemas.microsoft.com/office/drawing/2014/main" id="{1A1814CD-4FC4-40A3-A8AE-84B9244A13E8}"/>
              </a:ext>
            </a:extLst>
          </p:cNvPr>
          <p:cNvSpPr/>
          <p:nvPr/>
        </p:nvSpPr>
        <p:spPr>
          <a:xfrm>
            <a:off x="6405926" y="1866900"/>
            <a:ext cx="5476179" cy="1723549"/>
          </a:xfrm>
          <a:prstGeom prst="rect">
            <a:avLst/>
          </a:prstGeom>
        </p:spPr>
        <p:txBody>
          <a:bodyPr wrap="none">
            <a:spAutoFit/>
          </a:bodyPr>
          <a:lstStyle/>
          <a:p>
            <a:pPr algn="ctr" rtl="1"/>
            <a:r>
              <a:rPr lang="ur-PK" sz="6600" dirty="0">
                <a:solidFill>
                  <a:srgbClr val="FF0000"/>
                </a:solidFill>
                <a:latin typeface="Jameel Noori Nastaleeq" panose="02000503000000000004" pitchFamily="2" charset="-78"/>
                <a:cs typeface="Jameel Noori Nastaleeq" panose="02000503000000000004" pitchFamily="2" charset="-78"/>
              </a:rPr>
              <a:t>محرکہ پیدا کرنے کا اصول</a:t>
            </a:r>
            <a:endParaRPr lang="en-US" sz="6600" dirty="0">
              <a:solidFill>
                <a:srgbClr val="FF0000"/>
              </a:solidFill>
              <a:latin typeface="Jameel Noori Nastaleeq" panose="02000503000000000004" pitchFamily="2" charset="-78"/>
              <a:cs typeface="Jameel Noori Nastaleeq" panose="02000503000000000004" pitchFamily="2" charset="-78"/>
            </a:endParaRPr>
          </a:p>
          <a:p>
            <a:pPr algn="ctr" rtl="1"/>
            <a:r>
              <a:rPr lang="ur-PK" sz="4000" dirty="0">
                <a:solidFill>
                  <a:srgbClr val="FF0000"/>
                </a:solidFill>
                <a:latin typeface="Jameel Noori Nastaleeq" panose="02000503000000000004" pitchFamily="2" charset="-78"/>
                <a:cs typeface="Jameel Noori Nastaleeq" panose="02000503000000000004" pitchFamily="2" charset="-78"/>
              </a:rPr>
              <a:t>(</a:t>
            </a:r>
            <a:r>
              <a:rPr lang="en-IN" sz="4000" dirty="0">
                <a:solidFill>
                  <a:srgbClr val="FF0000"/>
                </a:solidFill>
                <a:latin typeface="Jameel Noori Nastaleeq" panose="02000503000000000004" pitchFamily="2" charset="-78"/>
                <a:cs typeface="Jameel Noori Nastaleeq" panose="02000503000000000004" pitchFamily="2" charset="-78"/>
              </a:rPr>
              <a:t>Principle of Motivation</a:t>
            </a:r>
            <a:r>
              <a:rPr lang="ur-PK" sz="4000" dirty="0">
                <a:solidFill>
                  <a:srgbClr val="FF0000"/>
                </a:solidFill>
                <a:latin typeface="Jameel Noori Nastaleeq" panose="02000503000000000004" pitchFamily="2" charset="-78"/>
                <a:cs typeface="Jameel Noori Nastaleeq" panose="02000503000000000004" pitchFamily="2" charset="-78"/>
              </a:rPr>
              <a:t>):</a:t>
            </a:r>
            <a:endParaRPr lang="en-IN" sz="4000" dirty="0">
              <a:solidFill>
                <a:srgbClr val="FF0000"/>
              </a:solidFill>
              <a:latin typeface="Jameel Noori Nastaleeq" panose="02000503000000000004" pitchFamily="2" charset="-78"/>
              <a:cs typeface="Jameel Noori Nastaleeq" panose="02000503000000000004" pitchFamily="2" charset="-78"/>
            </a:endParaRPr>
          </a:p>
        </p:txBody>
      </p:sp>
      <p:sp>
        <p:nvSpPr>
          <p:cNvPr id="4" name="Rectangle 3">
            <a:extLst>
              <a:ext uri="{FF2B5EF4-FFF2-40B4-BE49-F238E27FC236}">
                <a16:creationId xmlns:a16="http://schemas.microsoft.com/office/drawing/2014/main" id="{0A8C0568-4632-45DB-B635-46715F6B35FC}"/>
              </a:ext>
            </a:extLst>
          </p:cNvPr>
          <p:cNvSpPr/>
          <p:nvPr/>
        </p:nvSpPr>
        <p:spPr>
          <a:xfrm>
            <a:off x="831269" y="4163789"/>
            <a:ext cx="16383000" cy="3727944"/>
          </a:xfrm>
          <a:prstGeom prst="rect">
            <a:avLst/>
          </a:prstGeom>
        </p:spPr>
        <p:txBody>
          <a:bodyPr wrap="square">
            <a:spAutoFit/>
          </a:bodyPr>
          <a:lstStyle/>
          <a:p>
            <a:pPr algn="justLow" rtl="1">
              <a:lnSpc>
                <a:spcPct val="150000"/>
              </a:lnSpc>
            </a:pPr>
            <a:r>
              <a:rPr lang="ur-PK" sz="5400" dirty="0">
                <a:latin typeface="Jameel Noori Nastaleeq" panose="02000503000000000004" pitchFamily="2" charset="-78"/>
                <a:cs typeface="Jameel Noori Nastaleeq" panose="02000503000000000004" pitchFamily="2" charset="-78"/>
              </a:rPr>
              <a:t>سیکھنے کے لیے طلبہ کے اندر دلچسپی اور رغبت پیدا کرنا نہایت ضروری ہے۔اگر طالب علم میں سیکھنے کی خواہش موجود ہو تو وہ زیادہ توجہ اور محنت کے ساتھ سبق کو سمجھنے کی کوشش کرتا ہے۔استاد دلچسپ آغاز، تعریف، حوصلہ افزائی اور مناسب انعامات کے ذریعے طلبہ میں محرکہ پیدا کر سکتا ہے۔</a:t>
            </a:r>
          </a:p>
        </p:txBody>
      </p:sp>
    </p:spTree>
    <p:extLst>
      <p:ext uri="{BB962C8B-B14F-4D97-AF65-F5344CB8AC3E}">
        <p14:creationId xmlns:p14="http://schemas.microsoft.com/office/powerpoint/2010/main" val="2100161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8940285-D82F-E3C0-5DF6-D6233759669B}"/>
              </a:ext>
            </a:extLst>
          </p:cNvPr>
          <p:cNvSpPr/>
          <p:nvPr/>
        </p:nvSpPr>
        <p:spPr>
          <a:xfrm>
            <a:off x="16576397" y="-190500"/>
            <a:ext cx="1307829" cy="1307829"/>
          </a:xfrm>
          <a:custGeom>
            <a:avLst/>
            <a:gdLst/>
            <a:ahLst/>
            <a:cxnLst/>
            <a:rect l="l" t="t" r="r" b="b"/>
            <a:pathLst>
              <a:path w="1307829" h="1307829">
                <a:moveTo>
                  <a:pt x="0" y="0"/>
                </a:moveTo>
                <a:lnTo>
                  <a:pt x="1307829" y="0"/>
                </a:lnTo>
                <a:lnTo>
                  <a:pt x="1307829" y="1307829"/>
                </a:lnTo>
                <a:lnTo>
                  <a:pt x="0" y="1307829"/>
                </a:lnTo>
                <a:lnTo>
                  <a:pt x="0" y="0"/>
                </a:lnTo>
                <a:close/>
              </a:path>
            </a:pathLst>
          </a:custGeom>
          <a:blipFill>
            <a:blip r:embed="rId2"/>
            <a:stretch>
              <a:fillRect l="-18101" t="-12168" r="-33161" b="-17733"/>
            </a:stretch>
          </a:blipFill>
        </p:spPr>
      </p:sp>
      <p:sp>
        <p:nvSpPr>
          <p:cNvPr id="3" name="Rectangle 2">
            <a:extLst>
              <a:ext uri="{FF2B5EF4-FFF2-40B4-BE49-F238E27FC236}">
                <a16:creationId xmlns:a16="http://schemas.microsoft.com/office/drawing/2014/main" id="{1A1814CD-4FC4-40A3-A8AE-84B9244A13E8}"/>
              </a:ext>
            </a:extLst>
          </p:cNvPr>
          <p:cNvSpPr/>
          <p:nvPr/>
        </p:nvSpPr>
        <p:spPr>
          <a:xfrm>
            <a:off x="4988872" y="2014267"/>
            <a:ext cx="8310288" cy="1723549"/>
          </a:xfrm>
          <a:prstGeom prst="rect">
            <a:avLst/>
          </a:prstGeom>
        </p:spPr>
        <p:txBody>
          <a:bodyPr wrap="none">
            <a:spAutoFit/>
          </a:bodyPr>
          <a:lstStyle/>
          <a:p>
            <a:pPr algn="ctr" rtl="1"/>
            <a:r>
              <a:rPr lang="ur-PK" sz="6600" dirty="0">
                <a:solidFill>
                  <a:srgbClr val="FF0000"/>
                </a:solidFill>
                <a:latin typeface="Jameel Noori Nastaleeq" panose="02000503000000000004" pitchFamily="2" charset="-78"/>
                <a:cs typeface="Jameel Noori Nastaleeq" panose="02000503000000000004" pitchFamily="2" charset="-78"/>
              </a:rPr>
              <a:t>سازگار ماحول کا اصول</a:t>
            </a:r>
            <a:endParaRPr lang="en-US" sz="6600" dirty="0">
              <a:solidFill>
                <a:srgbClr val="FF0000"/>
              </a:solidFill>
              <a:latin typeface="Jameel Noori Nastaleeq" panose="02000503000000000004" pitchFamily="2" charset="-78"/>
              <a:cs typeface="Jameel Noori Nastaleeq" panose="02000503000000000004" pitchFamily="2" charset="-78"/>
            </a:endParaRPr>
          </a:p>
          <a:p>
            <a:pPr algn="ctr" rtl="1"/>
            <a:r>
              <a:rPr lang="ur-PK" sz="4000" dirty="0">
                <a:solidFill>
                  <a:srgbClr val="FF0000"/>
                </a:solidFill>
                <a:latin typeface="Jameel Noori Nastaleeq" panose="02000503000000000004" pitchFamily="2" charset="-78"/>
                <a:cs typeface="Jameel Noori Nastaleeq" panose="02000503000000000004" pitchFamily="2" charset="-78"/>
              </a:rPr>
              <a:t>(</a:t>
            </a:r>
            <a:r>
              <a:rPr lang="en-IN" sz="4000" dirty="0">
                <a:solidFill>
                  <a:srgbClr val="FF0000"/>
                </a:solidFill>
                <a:latin typeface="Jameel Noori Nastaleeq" panose="02000503000000000004" pitchFamily="2" charset="-78"/>
                <a:cs typeface="Jameel Noori Nastaleeq" panose="02000503000000000004" pitchFamily="2" charset="-78"/>
              </a:rPr>
              <a:t>Principle of Favourable Environment</a:t>
            </a:r>
            <a:r>
              <a:rPr lang="ur-PK" sz="4000" dirty="0">
                <a:solidFill>
                  <a:srgbClr val="FF0000"/>
                </a:solidFill>
                <a:latin typeface="Jameel Noori Nastaleeq" panose="02000503000000000004" pitchFamily="2" charset="-78"/>
                <a:cs typeface="Jameel Noori Nastaleeq" panose="02000503000000000004" pitchFamily="2" charset="-78"/>
              </a:rPr>
              <a:t>):</a:t>
            </a:r>
            <a:endParaRPr lang="en-IN" sz="4000" dirty="0">
              <a:solidFill>
                <a:srgbClr val="FF0000"/>
              </a:solidFill>
              <a:latin typeface="Jameel Noori Nastaleeq" panose="02000503000000000004" pitchFamily="2" charset="-78"/>
              <a:cs typeface="Jameel Noori Nastaleeq" panose="02000503000000000004" pitchFamily="2" charset="-78"/>
            </a:endParaRPr>
          </a:p>
        </p:txBody>
      </p:sp>
      <p:sp>
        <p:nvSpPr>
          <p:cNvPr id="4" name="Rectangle 3">
            <a:extLst>
              <a:ext uri="{FF2B5EF4-FFF2-40B4-BE49-F238E27FC236}">
                <a16:creationId xmlns:a16="http://schemas.microsoft.com/office/drawing/2014/main" id="{0A8C0568-4632-45DB-B635-46715F6B35FC}"/>
              </a:ext>
            </a:extLst>
          </p:cNvPr>
          <p:cNvSpPr/>
          <p:nvPr/>
        </p:nvSpPr>
        <p:spPr>
          <a:xfrm>
            <a:off x="831269" y="4311156"/>
            <a:ext cx="16383000" cy="3727944"/>
          </a:xfrm>
          <a:prstGeom prst="rect">
            <a:avLst/>
          </a:prstGeom>
        </p:spPr>
        <p:txBody>
          <a:bodyPr wrap="square">
            <a:spAutoFit/>
          </a:bodyPr>
          <a:lstStyle/>
          <a:p>
            <a:pPr algn="justLow" rtl="1">
              <a:lnSpc>
                <a:spcPct val="150000"/>
              </a:lnSpc>
            </a:pPr>
            <a:r>
              <a:rPr lang="ur-PK" sz="5400" dirty="0">
                <a:latin typeface="Jameel Noori Nastaleeq" panose="02000503000000000004" pitchFamily="2" charset="-78"/>
                <a:cs typeface="Jameel Noori Nastaleeq" panose="02000503000000000004" pitchFamily="2" charset="-78"/>
              </a:rPr>
              <a:t>تعلیم کے مؤثر ہونے کے لیے ایک مثبت اور سازگار ماحول بھی ضروری ہے۔روشنی، ہوا، سکون اور استاد کا دوستانہ رویہ سیکھنے کے عمل کو بہتر بناتے ہیں۔اسی طرح طلبہ کے درمیان باہمی احترام اور تعاون بھی تعلیمی فضا کو خوشگوار بناتا ہے۔</a:t>
            </a:r>
          </a:p>
        </p:txBody>
      </p:sp>
    </p:spTree>
    <p:extLst>
      <p:ext uri="{BB962C8B-B14F-4D97-AF65-F5344CB8AC3E}">
        <p14:creationId xmlns:p14="http://schemas.microsoft.com/office/powerpoint/2010/main" val="1115932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8940285-D82F-E3C0-5DF6-D6233759669B}"/>
              </a:ext>
            </a:extLst>
          </p:cNvPr>
          <p:cNvSpPr/>
          <p:nvPr/>
        </p:nvSpPr>
        <p:spPr>
          <a:xfrm>
            <a:off x="16576397" y="-190500"/>
            <a:ext cx="1307829" cy="1307829"/>
          </a:xfrm>
          <a:custGeom>
            <a:avLst/>
            <a:gdLst/>
            <a:ahLst/>
            <a:cxnLst/>
            <a:rect l="l" t="t" r="r" b="b"/>
            <a:pathLst>
              <a:path w="1307829" h="1307829">
                <a:moveTo>
                  <a:pt x="0" y="0"/>
                </a:moveTo>
                <a:lnTo>
                  <a:pt x="1307829" y="0"/>
                </a:lnTo>
                <a:lnTo>
                  <a:pt x="1307829" y="1307829"/>
                </a:lnTo>
                <a:lnTo>
                  <a:pt x="0" y="1307829"/>
                </a:lnTo>
                <a:lnTo>
                  <a:pt x="0" y="0"/>
                </a:lnTo>
                <a:close/>
              </a:path>
            </a:pathLst>
          </a:custGeom>
          <a:blipFill>
            <a:blip r:embed="rId2"/>
            <a:stretch>
              <a:fillRect l="-18101" t="-12168" r="-33161" b="-17733"/>
            </a:stretch>
          </a:blipFill>
        </p:spPr>
      </p:sp>
      <p:sp>
        <p:nvSpPr>
          <p:cNvPr id="3" name="Rectangle 2">
            <a:extLst>
              <a:ext uri="{FF2B5EF4-FFF2-40B4-BE49-F238E27FC236}">
                <a16:creationId xmlns:a16="http://schemas.microsoft.com/office/drawing/2014/main" id="{1A1814CD-4FC4-40A3-A8AE-84B9244A13E8}"/>
              </a:ext>
            </a:extLst>
          </p:cNvPr>
          <p:cNvSpPr/>
          <p:nvPr/>
        </p:nvSpPr>
        <p:spPr>
          <a:xfrm>
            <a:off x="6506117" y="1938067"/>
            <a:ext cx="5275803" cy="1723549"/>
          </a:xfrm>
          <a:prstGeom prst="rect">
            <a:avLst/>
          </a:prstGeom>
        </p:spPr>
        <p:txBody>
          <a:bodyPr wrap="none">
            <a:spAutoFit/>
          </a:bodyPr>
          <a:lstStyle/>
          <a:p>
            <a:pPr algn="ctr" rtl="1"/>
            <a:r>
              <a:rPr lang="ur-PK" sz="6600" dirty="0">
                <a:solidFill>
                  <a:srgbClr val="FF0000"/>
                </a:solidFill>
                <a:latin typeface="Jameel Noori Nastaleeq" panose="02000503000000000004" pitchFamily="2" charset="-78"/>
                <a:cs typeface="Jameel Noori Nastaleeq" panose="02000503000000000004" pitchFamily="2" charset="-78"/>
              </a:rPr>
              <a:t>آمادگی کا اصول </a:t>
            </a:r>
            <a:endParaRPr lang="en-US" sz="6600" dirty="0">
              <a:solidFill>
                <a:srgbClr val="FF0000"/>
              </a:solidFill>
              <a:latin typeface="Jameel Noori Nastaleeq" panose="02000503000000000004" pitchFamily="2" charset="-78"/>
              <a:cs typeface="Jameel Noori Nastaleeq" panose="02000503000000000004" pitchFamily="2" charset="-78"/>
            </a:endParaRPr>
          </a:p>
          <a:p>
            <a:pPr algn="ctr" rtl="1"/>
            <a:r>
              <a:rPr lang="ur-PK" sz="4000" dirty="0">
                <a:solidFill>
                  <a:srgbClr val="FF0000"/>
                </a:solidFill>
                <a:latin typeface="Jameel Noori Nastaleeq" panose="02000503000000000004" pitchFamily="2" charset="-78"/>
                <a:cs typeface="Jameel Noori Nastaleeq" panose="02000503000000000004" pitchFamily="2" charset="-78"/>
              </a:rPr>
              <a:t>(</a:t>
            </a:r>
            <a:r>
              <a:rPr lang="en-IN" sz="4000" dirty="0">
                <a:solidFill>
                  <a:srgbClr val="FF0000"/>
                </a:solidFill>
                <a:latin typeface="Jameel Noori Nastaleeq" panose="02000503000000000004" pitchFamily="2" charset="-78"/>
                <a:cs typeface="Jameel Noori Nastaleeq" panose="02000503000000000004" pitchFamily="2" charset="-78"/>
              </a:rPr>
              <a:t>Principle of Readiness</a:t>
            </a:r>
            <a:r>
              <a:rPr lang="ur-PK" sz="4000" dirty="0">
                <a:solidFill>
                  <a:srgbClr val="FF0000"/>
                </a:solidFill>
                <a:latin typeface="Jameel Noori Nastaleeq" panose="02000503000000000004" pitchFamily="2" charset="-78"/>
                <a:cs typeface="Jameel Noori Nastaleeq" panose="02000503000000000004" pitchFamily="2" charset="-78"/>
              </a:rPr>
              <a:t>):</a:t>
            </a:r>
            <a:endParaRPr lang="en-IN" sz="4000" dirty="0">
              <a:solidFill>
                <a:srgbClr val="FF0000"/>
              </a:solidFill>
              <a:latin typeface="Jameel Noori Nastaleeq" panose="02000503000000000004" pitchFamily="2" charset="-78"/>
              <a:cs typeface="Jameel Noori Nastaleeq" panose="02000503000000000004" pitchFamily="2" charset="-78"/>
            </a:endParaRPr>
          </a:p>
        </p:txBody>
      </p:sp>
      <p:sp>
        <p:nvSpPr>
          <p:cNvPr id="4" name="Rectangle 3">
            <a:extLst>
              <a:ext uri="{FF2B5EF4-FFF2-40B4-BE49-F238E27FC236}">
                <a16:creationId xmlns:a16="http://schemas.microsoft.com/office/drawing/2014/main" id="{0A8C0568-4632-45DB-B635-46715F6B35FC}"/>
              </a:ext>
            </a:extLst>
          </p:cNvPr>
          <p:cNvSpPr/>
          <p:nvPr/>
        </p:nvSpPr>
        <p:spPr>
          <a:xfrm>
            <a:off x="831269" y="4234956"/>
            <a:ext cx="16383000" cy="3727944"/>
          </a:xfrm>
          <a:prstGeom prst="rect">
            <a:avLst/>
          </a:prstGeom>
        </p:spPr>
        <p:txBody>
          <a:bodyPr wrap="square">
            <a:spAutoFit/>
          </a:bodyPr>
          <a:lstStyle/>
          <a:p>
            <a:pPr algn="justLow" rtl="1">
              <a:lnSpc>
                <a:spcPct val="150000"/>
              </a:lnSpc>
            </a:pPr>
            <a:r>
              <a:rPr lang="ur-PK" sz="5400" dirty="0">
                <a:latin typeface="Jameel Noori Nastaleeq" panose="02000503000000000004" pitchFamily="2" charset="-78"/>
                <a:cs typeface="Jameel Noori Nastaleeq" panose="02000503000000000004" pitchFamily="2" charset="-78"/>
              </a:rPr>
              <a:t>آخر میں یہ سمجھنا ضروری ہے کہ سیکھنا اسی وقت مؤثر ہوتا ہے جب طالب علم ذہنی طور پر تیار ہو۔اگر طلبہ میں سیکھنے کی آمادگی نہ ہو تو بہترین تدریس بھی مطلوبہ نتائج نہیں دے سکتی۔لہٰذا استاد کا فرض ہے کہ وہ سبق سے پہلے طلبہ کی دلچسپی پیدا کرے اور انہیں سیکھنے کے لیے ذہنی طور پر تیار کر</a:t>
            </a:r>
          </a:p>
        </p:txBody>
      </p:sp>
    </p:spTree>
    <p:extLst>
      <p:ext uri="{BB962C8B-B14F-4D97-AF65-F5344CB8AC3E}">
        <p14:creationId xmlns:p14="http://schemas.microsoft.com/office/powerpoint/2010/main" val="343191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8940285-D82F-E3C0-5DF6-D6233759669B}"/>
              </a:ext>
            </a:extLst>
          </p:cNvPr>
          <p:cNvSpPr/>
          <p:nvPr/>
        </p:nvSpPr>
        <p:spPr>
          <a:xfrm>
            <a:off x="16576397" y="-190500"/>
            <a:ext cx="1307829" cy="1307829"/>
          </a:xfrm>
          <a:custGeom>
            <a:avLst/>
            <a:gdLst/>
            <a:ahLst/>
            <a:cxnLst/>
            <a:rect l="l" t="t" r="r" b="b"/>
            <a:pathLst>
              <a:path w="1307829" h="1307829">
                <a:moveTo>
                  <a:pt x="0" y="0"/>
                </a:moveTo>
                <a:lnTo>
                  <a:pt x="1307829" y="0"/>
                </a:lnTo>
                <a:lnTo>
                  <a:pt x="1307829" y="1307829"/>
                </a:lnTo>
                <a:lnTo>
                  <a:pt x="0" y="1307829"/>
                </a:lnTo>
                <a:lnTo>
                  <a:pt x="0" y="0"/>
                </a:lnTo>
                <a:close/>
              </a:path>
            </a:pathLst>
          </a:custGeom>
          <a:blipFill>
            <a:blip r:embed="rId2"/>
            <a:stretch>
              <a:fillRect l="-18101" t="-12168" r="-33161" b="-17733"/>
            </a:stretch>
          </a:blipFill>
        </p:spPr>
      </p:sp>
      <p:sp>
        <p:nvSpPr>
          <p:cNvPr id="3" name="Rectangle 2">
            <a:extLst>
              <a:ext uri="{FF2B5EF4-FFF2-40B4-BE49-F238E27FC236}">
                <a16:creationId xmlns:a16="http://schemas.microsoft.com/office/drawing/2014/main" id="{1A1814CD-4FC4-40A3-A8AE-84B9244A13E8}"/>
              </a:ext>
            </a:extLst>
          </p:cNvPr>
          <p:cNvSpPr/>
          <p:nvPr/>
        </p:nvSpPr>
        <p:spPr>
          <a:xfrm>
            <a:off x="7657874" y="636811"/>
            <a:ext cx="2972288" cy="1723549"/>
          </a:xfrm>
          <a:prstGeom prst="rect">
            <a:avLst/>
          </a:prstGeom>
        </p:spPr>
        <p:txBody>
          <a:bodyPr wrap="none">
            <a:spAutoFit/>
          </a:bodyPr>
          <a:lstStyle/>
          <a:p>
            <a:pPr algn="ctr" rtl="1"/>
            <a:r>
              <a:rPr lang="ur-PK" sz="6600" dirty="0">
                <a:solidFill>
                  <a:srgbClr val="FF0000"/>
                </a:solidFill>
                <a:latin typeface="Jameel Noori Nastaleeq" panose="02000503000000000004" pitchFamily="2" charset="-78"/>
                <a:cs typeface="Jameel Noori Nastaleeq" panose="02000503000000000004" pitchFamily="2" charset="-78"/>
              </a:rPr>
              <a:t>نتیجہ </a:t>
            </a:r>
            <a:endParaRPr lang="en-US" sz="6600" dirty="0">
              <a:solidFill>
                <a:srgbClr val="FF0000"/>
              </a:solidFill>
              <a:latin typeface="Jameel Noori Nastaleeq" panose="02000503000000000004" pitchFamily="2" charset="-78"/>
              <a:cs typeface="Jameel Noori Nastaleeq" panose="02000503000000000004" pitchFamily="2" charset="-78"/>
            </a:endParaRPr>
          </a:p>
          <a:p>
            <a:pPr algn="ctr" rtl="1"/>
            <a:r>
              <a:rPr lang="ur-PK" sz="4000" dirty="0">
                <a:solidFill>
                  <a:srgbClr val="FF0000"/>
                </a:solidFill>
                <a:latin typeface="Jameel Noori Nastaleeq" panose="02000503000000000004" pitchFamily="2" charset="-78"/>
                <a:cs typeface="Jameel Noori Nastaleeq" panose="02000503000000000004" pitchFamily="2" charset="-78"/>
              </a:rPr>
              <a:t>(</a:t>
            </a:r>
            <a:r>
              <a:rPr lang="en-IN" sz="4000" dirty="0">
                <a:solidFill>
                  <a:srgbClr val="FF0000"/>
                </a:solidFill>
                <a:latin typeface="Jameel Noori Nastaleeq" panose="02000503000000000004" pitchFamily="2" charset="-78"/>
                <a:cs typeface="Jameel Noori Nastaleeq" panose="02000503000000000004" pitchFamily="2" charset="-78"/>
              </a:rPr>
              <a:t>Conclusion</a:t>
            </a:r>
            <a:r>
              <a:rPr lang="ur-PK" sz="4000" dirty="0">
                <a:solidFill>
                  <a:srgbClr val="FF0000"/>
                </a:solidFill>
                <a:latin typeface="Jameel Noori Nastaleeq" panose="02000503000000000004" pitchFamily="2" charset="-78"/>
                <a:cs typeface="Jameel Noori Nastaleeq" panose="02000503000000000004" pitchFamily="2" charset="-78"/>
              </a:rPr>
              <a:t>):</a:t>
            </a:r>
            <a:endParaRPr lang="en-IN" sz="4000" dirty="0">
              <a:solidFill>
                <a:srgbClr val="FF0000"/>
              </a:solidFill>
              <a:latin typeface="Jameel Noori Nastaleeq" panose="02000503000000000004" pitchFamily="2" charset="-78"/>
              <a:cs typeface="Jameel Noori Nastaleeq" panose="02000503000000000004" pitchFamily="2" charset="-78"/>
            </a:endParaRPr>
          </a:p>
        </p:txBody>
      </p:sp>
      <p:sp>
        <p:nvSpPr>
          <p:cNvPr id="4" name="Rectangle 3">
            <a:extLst>
              <a:ext uri="{FF2B5EF4-FFF2-40B4-BE49-F238E27FC236}">
                <a16:creationId xmlns:a16="http://schemas.microsoft.com/office/drawing/2014/main" id="{0A8C0568-4632-45DB-B635-46715F6B35FC}"/>
              </a:ext>
            </a:extLst>
          </p:cNvPr>
          <p:cNvSpPr/>
          <p:nvPr/>
        </p:nvSpPr>
        <p:spPr>
          <a:xfrm>
            <a:off x="831269" y="2933700"/>
            <a:ext cx="16383000" cy="4974439"/>
          </a:xfrm>
          <a:prstGeom prst="rect">
            <a:avLst/>
          </a:prstGeom>
        </p:spPr>
        <p:txBody>
          <a:bodyPr wrap="square">
            <a:spAutoFit/>
          </a:bodyPr>
          <a:lstStyle/>
          <a:p>
            <a:pPr algn="justLow" rtl="1">
              <a:lnSpc>
                <a:spcPct val="150000"/>
              </a:lnSpc>
            </a:pPr>
            <a:r>
              <a:rPr lang="ur-PK" sz="5400" dirty="0">
                <a:latin typeface="Jameel Noori Nastaleeq" panose="02000503000000000004" pitchFamily="2" charset="-78"/>
                <a:cs typeface="Jameel Noori Nastaleeq" panose="02000503000000000004" pitchFamily="2" charset="-78"/>
              </a:rPr>
              <a:t>یوں ہم دیکھتے ہیں کہ تدریس کے تمام اصول ایک دوسرے سے مربوط ہیں اور مل کر سیکھنے کے عمل کو مؤثر بناتے ہیں۔جب استاد ان اصولوں کو سمجھداری کے ساتھ استعمال کرتا ہے تو تدریس منظم، دلچسپ اور بامعنی بن جاتی ہے۔اسی لیے ایک کامیاب استاد وہی ہے جو نہ صرف اپنے مضمون کا ماہر ہو بلکہ تدریس کے اصولوں سے بھی بخوبی واقف ہو۔</a:t>
            </a:r>
          </a:p>
        </p:txBody>
      </p:sp>
    </p:spTree>
    <p:extLst>
      <p:ext uri="{BB962C8B-B14F-4D97-AF65-F5344CB8AC3E}">
        <p14:creationId xmlns:p14="http://schemas.microsoft.com/office/powerpoint/2010/main" val="2409391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8940285-D82F-E3C0-5DF6-D6233759669B}"/>
              </a:ext>
            </a:extLst>
          </p:cNvPr>
          <p:cNvSpPr/>
          <p:nvPr/>
        </p:nvSpPr>
        <p:spPr>
          <a:xfrm>
            <a:off x="16576397" y="-190500"/>
            <a:ext cx="1307829" cy="1307829"/>
          </a:xfrm>
          <a:custGeom>
            <a:avLst/>
            <a:gdLst/>
            <a:ahLst/>
            <a:cxnLst/>
            <a:rect l="l" t="t" r="r" b="b"/>
            <a:pathLst>
              <a:path w="1307829" h="1307829">
                <a:moveTo>
                  <a:pt x="0" y="0"/>
                </a:moveTo>
                <a:lnTo>
                  <a:pt x="1307829" y="0"/>
                </a:lnTo>
                <a:lnTo>
                  <a:pt x="1307829" y="1307829"/>
                </a:lnTo>
                <a:lnTo>
                  <a:pt x="0" y="1307829"/>
                </a:lnTo>
                <a:lnTo>
                  <a:pt x="0" y="0"/>
                </a:lnTo>
                <a:close/>
              </a:path>
            </a:pathLst>
          </a:custGeom>
          <a:blipFill>
            <a:blip r:embed="rId2"/>
            <a:stretch>
              <a:fillRect l="-18101" t="-12168" r="-33161" b="-17733"/>
            </a:stretch>
          </a:blipFill>
        </p:spPr>
      </p:sp>
      <p:sp>
        <p:nvSpPr>
          <p:cNvPr id="3" name="Rectangle 2">
            <a:extLst>
              <a:ext uri="{FF2B5EF4-FFF2-40B4-BE49-F238E27FC236}">
                <a16:creationId xmlns:a16="http://schemas.microsoft.com/office/drawing/2014/main" id="{1A1814CD-4FC4-40A3-A8AE-84B9244A13E8}"/>
              </a:ext>
            </a:extLst>
          </p:cNvPr>
          <p:cNvSpPr/>
          <p:nvPr/>
        </p:nvSpPr>
        <p:spPr>
          <a:xfrm>
            <a:off x="7148101" y="114300"/>
            <a:ext cx="3991798" cy="1107996"/>
          </a:xfrm>
          <a:prstGeom prst="rect">
            <a:avLst/>
          </a:prstGeom>
        </p:spPr>
        <p:txBody>
          <a:bodyPr wrap="none">
            <a:spAutoFit/>
          </a:bodyPr>
          <a:lstStyle/>
          <a:p>
            <a:pPr algn="ctr" rtl="1"/>
            <a:r>
              <a:rPr lang="ur-PK" sz="6600" dirty="0">
                <a:solidFill>
                  <a:srgbClr val="FF0000"/>
                </a:solidFill>
                <a:latin typeface="Jameel Noori Nastaleeq" panose="02000503000000000004" pitchFamily="2" charset="-78"/>
                <a:cs typeface="Jameel Noori Nastaleeq" panose="02000503000000000004" pitchFamily="2" charset="-78"/>
              </a:rPr>
              <a:t>معروضی سوالات </a:t>
            </a:r>
            <a:endParaRPr lang="en-IN" sz="4000" dirty="0">
              <a:solidFill>
                <a:srgbClr val="FF0000"/>
              </a:solidFill>
              <a:latin typeface="Jameel Noori Nastaleeq" panose="02000503000000000004" pitchFamily="2" charset="-78"/>
              <a:cs typeface="Jameel Noori Nastaleeq" panose="02000503000000000004" pitchFamily="2" charset="-78"/>
            </a:endParaRPr>
          </a:p>
        </p:txBody>
      </p:sp>
      <p:sp>
        <p:nvSpPr>
          <p:cNvPr id="4" name="Rectangle 3">
            <a:extLst>
              <a:ext uri="{FF2B5EF4-FFF2-40B4-BE49-F238E27FC236}">
                <a16:creationId xmlns:a16="http://schemas.microsoft.com/office/drawing/2014/main" id="{0A8C0568-4632-45DB-B635-46715F6B35FC}"/>
              </a:ext>
            </a:extLst>
          </p:cNvPr>
          <p:cNvSpPr/>
          <p:nvPr/>
        </p:nvSpPr>
        <p:spPr>
          <a:xfrm>
            <a:off x="952500" y="1562100"/>
            <a:ext cx="16383000" cy="8325356"/>
          </a:xfrm>
          <a:prstGeom prst="rect">
            <a:avLst/>
          </a:prstGeom>
        </p:spPr>
        <p:txBody>
          <a:bodyPr wrap="square">
            <a:spAutoFit/>
          </a:bodyPr>
          <a:lstStyle/>
          <a:p>
            <a:pPr algn="r" rtl="1">
              <a:lnSpc>
                <a:spcPct val="150000"/>
              </a:lnSpc>
            </a:pPr>
            <a:r>
              <a:rPr lang="en-US" sz="4000" dirty="0">
                <a:latin typeface="Jameel Noori Nastaleeq" panose="02000503000000000004" pitchFamily="2" charset="-78"/>
                <a:cs typeface="Jameel Noori Nastaleeq" panose="02000503000000000004" pitchFamily="2" charset="-78"/>
              </a:rPr>
              <a:t>1</a:t>
            </a:r>
            <a:r>
              <a:rPr lang="ur-PK" sz="4000" dirty="0">
                <a:latin typeface="Jameel Noori Nastaleeq" panose="02000503000000000004" pitchFamily="2" charset="-78"/>
                <a:cs typeface="Jameel Noori Nastaleeq" panose="02000503000000000004" pitchFamily="2" charset="-78"/>
              </a:rPr>
              <a:t>۔</a:t>
            </a:r>
            <a:r>
              <a:rPr lang="ar-SA" sz="4000" dirty="0">
                <a:latin typeface="Jameel Noori Nastaleeq" panose="02000503000000000004" pitchFamily="2" charset="-78"/>
                <a:cs typeface="Jameel Noori Nastaleeq" panose="02000503000000000004" pitchFamily="2" charset="-78"/>
              </a:rPr>
              <a:t>فعال تدریس میں طلبہ کو۔۔۔۔۔۔۔۔ موقع دیا جاتا ہے؟</a:t>
            </a:r>
            <a:endParaRPr lang="en-IN" sz="4000" dirty="0">
              <a:latin typeface="Jameel Noori Nastaleeq" panose="02000503000000000004" pitchFamily="2" charset="-78"/>
              <a:cs typeface="Jameel Noori Nastaleeq" panose="02000503000000000004" pitchFamily="2" charset="-78"/>
            </a:endParaRPr>
          </a:p>
          <a:p>
            <a:pPr algn="r" rtl="1">
              <a:lnSpc>
                <a:spcPct val="150000"/>
              </a:lnSpc>
            </a:pPr>
            <a:r>
              <a:rPr lang="ar-SA" sz="4000" dirty="0">
                <a:latin typeface="Jameel Noori Nastaleeq" panose="02000503000000000004" pitchFamily="2" charset="-78"/>
                <a:cs typeface="Jameel Noori Nastaleeq" panose="02000503000000000004" pitchFamily="2" charset="-78"/>
              </a:rPr>
              <a:t>ال</a:t>
            </a:r>
            <a:r>
              <a:rPr lang="ur-PK" sz="4000" dirty="0">
                <a:latin typeface="Jameel Noori Nastaleeq" panose="02000503000000000004" pitchFamily="2" charset="-78"/>
                <a:cs typeface="Jameel Noori Nastaleeq" panose="02000503000000000004" pitchFamily="2" charset="-78"/>
              </a:rPr>
              <a:t>ف) </a:t>
            </a:r>
            <a:r>
              <a:rPr lang="ar-SA" sz="4000" dirty="0">
                <a:latin typeface="Jameel Noori Nastaleeq" panose="02000503000000000004" pitchFamily="2" charset="-78"/>
                <a:cs typeface="Jameel Noori Nastaleeq" panose="02000503000000000004" pitchFamily="2" charset="-78"/>
              </a:rPr>
              <a:t> خاموش رہنے کا			</a:t>
            </a:r>
            <a:r>
              <a:rPr lang="en-US" sz="4000" dirty="0">
                <a:latin typeface="Jameel Noori Nastaleeq" panose="02000503000000000004" pitchFamily="2" charset="-78"/>
                <a:cs typeface="Jameel Noori Nastaleeq" panose="02000503000000000004" pitchFamily="2" charset="-78"/>
              </a:rPr>
              <a:t>	</a:t>
            </a:r>
            <a:r>
              <a:rPr lang="ar-SA" sz="4000" dirty="0">
                <a:latin typeface="Jameel Noori Nastaleeq" panose="02000503000000000004" pitchFamily="2" charset="-78"/>
                <a:cs typeface="Jameel Noori Nastaleeq" panose="02000503000000000004" pitchFamily="2" charset="-78"/>
              </a:rPr>
              <a:t>ب) صرف لکھنے کا</a:t>
            </a:r>
            <a:endParaRPr lang="en-IN" sz="4000" dirty="0">
              <a:latin typeface="Jameel Noori Nastaleeq" panose="02000503000000000004" pitchFamily="2" charset="-78"/>
              <a:cs typeface="Jameel Noori Nastaleeq" panose="02000503000000000004" pitchFamily="2" charset="-78"/>
            </a:endParaRPr>
          </a:p>
          <a:p>
            <a:pPr algn="r" rtl="1">
              <a:lnSpc>
                <a:spcPct val="150000"/>
              </a:lnSpc>
            </a:pPr>
            <a:r>
              <a:rPr lang="ar-SA" sz="4000" b="1" dirty="0">
                <a:latin typeface="Jameel Noori Nastaleeq" panose="02000503000000000004" pitchFamily="2" charset="-78"/>
                <a:cs typeface="Jameel Noori Nastaleeq" panose="02000503000000000004" pitchFamily="2" charset="-78"/>
              </a:rPr>
              <a:t>ج)</a:t>
            </a:r>
            <a:r>
              <a:rPr lang="ur-PK" sz="4000" dirty="0">
                <a:latin typeface="Jameel Noori Nastaleeq" panose="02000503000000000004" pitchFamily="2" charset="-78"/>
                <a:cs typeface="Jameel Noori Nastaleeq" panose="02000503000000000004" pitchFamily="2" charset="-78"/>
              </a:rPr>
              <a:t> </a:t>
            </a:r>
            <a:r>
              <a:rPr lang="ar-SA" sz="4000" b="1" dirty="0">
                <a:latin typeface="Jameel Noori Nastaleeq" panose="02000503000000000004" pitchFamily="2" charset="-78"/>
                <a:cs typeface="Jameel Noori Nastaleeq" panose="02000503000000000004" pitchFamily="2" charset="-78"/>
              </a:rPr>
              <a:t>بولنے، سوچنے اور کرنے کا</a:t>
            </a:r>
            <a:r>
              <a:rPr lang="ar-SA" sz="4000" dirty="0">
                <a:latin typeface="Jameel Noori Nastaleeq" panose="02000503000000000004" pitchFamily="2" charset="-78"/>
                <a:cs typeface="Jameel Noori Nastaleeq" panose="02000503000000000004" pitchFamily="2" charset="-78"/>
              </a:rPr>
              <a:t>				د)صرف سننے کا</a:t>
            </a:r>
            <a:endParaRPr lang="ur-PK" sz="4000" dirty="0">
              <a:latin typeface="Jameel Noori Nastaleeq" panose="02000503000000000004" pitchFamily="2" charset="-78"/>
              <a:cs typeface="Jameel Noori Nastaleeq" panose="02000503000000000004" pitchFamily="2" charset="-78"/>
            </a:endParaRPr>
          </a:p>
          <a:p>
            <a:pPr algn="r" rtl="1">
              <a:lnSpc>
                <a:spcPct val="150000"/>
              </a:lnSpc>
            </a:pPr>
            <a:r>
              <a:rPr lang="en-US" sz="4000" dirty="0">
                <a:latin typeface="Jameel Noori Nastaleeq" panose="02000503000000000004" pitchFamily="2" charset="-78"/>
                <a:cs typeface="Jameel Noori Nastaleeq" panose="02000503000000000004" pitchFamily="2" charset="-78"/>
              </a:rPr>
              <a:t>2</a:t>
            </a:r>
            <a:r>
              <a:rPr lang="ur-PK" sz="4000" dirty="0">
                <a:latin typeface="Jameel Noori Nastaleeq" panose="02000503000000000004" pitchFamily="2" charset="-78"/>
                <a:cs typeface="Jameel Noori Nastaleeq" panose="02000503000000000004" pitchFamily="2" charset="-78"/>
              </a:rPr>
              <a:t>۔</a:t>
            </a:r>
            <a:r>
              <a:rPr lang="ar-SA" sz="4000" dirty="0">
                <a:latin typeface="Jameel Noori Nastaleeq" panose="02000503000000000004" pitchFamily="2" charset="-78"/>
                <a:cs typeface="Jameel Noori Nastaleeq" panose="02000503000000000004" pitchFamily="2" charset="-78"/>
              </a:rPr>
              <a:t>تدریسی عمل میں سوال و جواب اور گروپ سرگرمیوں کا تعلق کس اصول سے ہے؟</a:t>
            </a:r>
            <a:endParaRPr lang="en-IN" sz="4000" dirty="0">
              <a:latin typeface="Jameel Noori Nastaleeq" panose="02000503000000000004" pitchFamily="2" charset="-78"/>
              <a:cs typeface="Jameel Noori Nastaleeq" panose="02000503000000000004" pitchFamily="2" charset="-78"/>
            </a:endParaRPr>
          </a:p>
          <a:p>
            <a:pPr algn="r" rtl="1">
              <a:lnSpc>
                <a:spcPct val="150000"/>
              </a:lnSpc>
            </a:pPr>
            <a:r>
              <a:rPr lang="ar-SA" sz="4000" b="1" dirty="0">
                <a:latin typeface="Jameel Noori Nastaleeq" panose="02000503000000000004" pitchFamily="2" charset="-78"/>
                <a:cs typeface="Jameel Noori Nastaleeq" panose="02000503000000000004" pitchFamily="2" charset="-78"/>
              </a:rPr>
              <a:t>الف) فعال شرکت</a:t>
            </a:r>
            <a:r>
              <a:rPr lang="ar-SA" sz="4000" dirty="0">
                <a:latin typeface="Jameel Noori Nastaleeq" panose="02000503000000000004" pitchFamily="2" charset="-78"/>
                <a:cs typeface="Jameel Noori Nastaleeq" panose="02000503000000000004" pitchFamily="2" charset="-78"/>
              </a:rPr>
              <a:t>					ب) سازگار ماحول</a:t>
            </a:r>
            <a:br>
              <a:rPr lang="en-IN" sz="4000" dirty="0">
                <a:latin typeface="Jameel Noori Nastaleeq" panose="02000503000000000004" pitchFamily="2" charset="-78"/>
                <a:cs typeface="Jameel Noori Nastaleeq" panose="02000503000000000004" pitchFamily="2" charset="-78"/>
              </a:rPr>
            </a:br>
            <a:r>
              <a:rPr lang="ar-SA" sz="4000" dirty="0">
                <a:latin typeface="Jameel Noori Nastaleeq" panose="02000503000000000004" pitchFamily="2" charset="-78"/>
                <a:cs typeface="Jameel Noori Nastaleeq" panose="02000503000000000004" pitchFamily="2" charset="-78"/>
              </a:rPr>
              <a:t>ج) آمادگی					</a:t>
            </a:r>
            <a:r>
              <a:rPr lang="en-IN" sz="4000" dirty="0">
                <a:latin typeface="Jameel Noori Nastaleeq" panose="02000503000000000004" pitchFamily="2" charset="-78"/>
                <a:cs typeface="Jameel Noori Nastaleeq" panose="02000503000000000004" pitchFamily="2" charset="-78"/>
              </a:rPr>
              <a:t>	</a:t>
            </a:r>
            <a:r>
              <a:rPr lang="ar-SA" sz="4000" dirty="0">
                <a:latin typeface="Jameel Noori Nastaleeq" panose="02000503000000000004" pitchFamily="2" charset="-78"/>
                <a:cs typeface="Jameel Noori Nastaleeq" panose="02000503000000000004" pitchFamily="2" charset="-78"/>
              </a:rPr>
              <a:t>د) تشخیص</a:t>
            </a:r>
            <a:endParaRPr lang="en-IN" sz="4000" dirty="0">
              <a:latin typeface="Jameel Noori Nastaleeq" panose="02000503000000000004" pitchFamily="2" charset="-78"/>
              <a:cs typeface="Jameel Noori Nastaleeq" panose="02000503000000000004" pitchFamily="2" charset="-78"/>
            </a:endParaRPr>
          </a:p>
          <a:p>
            <a:pPr algn="r" rtl="1">
              <a:lnSpc>
                <a:spcPct val="150000"/>
              </a:lnSpc>
            </a:pPr>
            <a:r>
              <a:rPr lang="en-US" sz="4000" dirty="0">
                <a:latin typeface="Jameel Noori Nastaleeq" panose="02000503000000000004" pitchFamily="2" charset="-78"/>
                <a:cs typeface="Jameel Noori Nastaleeq" panose="02000503000000000004" pitchFamily="2" charset="-78"/>
              </a:rPr>
              <a:t>3</a:t>
            </a:r>
            <a:r>
              <a:rPr lang="ur-PK" sz="4000" dirty="0">
                <a:latin typeface="Jameel Noori Nastaleeq" panose="02000503000000000004" pitchFamily="2" charset="-78"/>
                <a:cs typeface="Jameel Noori Nastaleeq" panose="02000503000000000004" pitchFamily="2" charset="-78"/>
              </a:rPr>
              <a:t>۔</a:t>
            </a:r>
            <a:r>
              <a:rPr lang="ar-SA" sz="4000" dirty="0">
                <a:latin typeface="Jameel Noori Nastaleeq" panose="02000503000000000004" pitchFamily="2" charset="-78"/>
                <a:cs typeface="Jameel Noori Nastaleeq" panose="02000503000000000004" pitchFamily="2" charset="-78"/>
              </a:rPr>
              <a:t>وہ اصولِ تدریس جو مختلف مضامین کو آپس میں جوڑتا ہے، کہلاتا ہے۔</a:t>
            </a:r>
            <a:endParaRPr lang="en-IN" sz="4000" dirty="0">
              <a:latin typeface="Jameel Noori Nastaleeq" panose="02000503000000000004" pitchFamily="2" charset="-78"/>
              <a:cs typeface="Jameel Noori Nastaleeq" panose="02000503000000000004" pitchFamily="2" charset="-78"/>
            </a:endParaRPr>
          </a:p>
          <a:p>
            <a:pPr algn="r" rtl="1">
              <a:lnSpc>
                <a:spcPct val="150000"/>
              </a:lnSpc>
            </a:pPr>
            <a:r>
              <a:rPr lang="ar-SA" sz="4000" dirty="0">
                <a:latin typeface="Jameel Noori Nastaleeq" panose="02000503000000000004" pitchFamily="2" charset="-78"/>
                <a:cs typeface="Jameel Noori Nastaleeq" panose="02000503000000000004" pitchFamily="2" charset="-78"/>
              </a:rPr>
              <a:t>الف) محرکہ</a:t>
            </a:r>
            <a:r>
              <a:rPr lang="ur-PK" sz="4000" dirty="0">
                <a:latin typeface="Jameel Noori Nastaleeq" panose="02000503000000000004" pitchFamily="2" charset="-78"/>
                <a:cs typeface="Jameel Noori Nastaleeq" panose="02000503000000000004" pitchFamily="2" charset="-78"/>
              </a:rPr>
              <a:t>	</a:t>
            </a:r>
            <a:r>
              <a:rPr lang="ar-SA" sz="4000" dirty="0">
                <a:latin typeface="Jameel Noori Nastaleeq" panose="02000503000000000004" pitchFamily="2" charset="-78"/>
                <a:cs typeface="Jameel Noori Nastaleeq" panose="02000503000000000004" pitchFamily="2" charset="-78"/>
              </a:rPr>
              <a:t>					ب) آمادگی</a:t>
            </a:r>
            <a:br>
              <a:rPr lang="en-IN" sz="4000" dirty="0">
                <a:latin typeface="Jameel Noori Nastaleeq" panose="02000503000000000004" pitchFamily="2" charset="-78"/>
                <a:cs typeface="Jameel Noori Nastaleeq" panose="02000503000000000004" pitchFamily="2" charset="-78"/>
              </a:rPr>
            </a:br>
            <a:r>
              <a:rPr lang="ar-SA" sz="4000" b="1" dirty="0">
                <a:latin typeface="Jameel Noori Nastaleeq" panose="02000503000000000004" pitchFamily="2" charset="-78"/>
                <a:cs typeface="Jameel Noori Nastaleeq" panose="02000503000000000004" pitchFamily="2" charset="-78"/>
              </a:rPr>
              <a:t>ج) ارتباط</a:t>
            </a:r>
            <a:r>
              <a:rPr lang="ar-SA" sz="4000" dirty="0">
                <a:latin typeface="Jameel Noori Nastaleeq" panose="02000503000000000004" pitchFamily="2" charset="-78"/>
                <a:cs typeface="Jameel Noori Nastaleeq" panose="02000503000000000004" pitchFamily="2" charset="-78"/>
              </a:rPr>
              <a:t>		</a:t>
            </a:r>
            <a:r>
              <a:rPr lang="en-IN" sz="4000" dirty="0">
                <a:latin typeface="Jameel Noori Nastaleeq" panose="02000503000000000004" pitchFamily="2" charset="-78"/>
                <a:cs typeface="Jameel Noori Nastaleeq" panose="02000503000000000004" pitchFamily="2" charset="-78"/>
              </a:rPr>
              <a:t>	</a:t>
            </a:r>
            <a:r>
              <a:rPr lang="ar-SA" sz="4000" dirty="0">
                <a:latin typeface="Jameel Noori Nastaleeq" panose="02000503000000000004" pitchFamily="2" charset="-78"/>
                <a:cs typeface="Jameel Noori Nastaleeq" panose="02000503000000000004" pitchFamily="2" charset="-78"/>
              </a:rPr>
              <a:t>			د) منصوبہ بندی</a:t>
            </a:r>
            <a:endParaRPr lang="en-IN" sz="4000" dirty="0">
              <a:latin typeface="Jameel Noori Nastaleeq" panose="02000503000000000004" pitchFamily="2" charset="-78"/>
              <a:cs typeface="Jameel Noori Nastaleeq" panose="02000503000000000004" pitchFamily="2" charset="-78"/>
            </a:endParaRPr>
          </a:p>
        </p:txBody>
      </p:sp>
    </p:spTree>
    <p:extLst>
      <p:ext uri="{BB962C8B-B14F-4D97-AF65-F5344CB8AC3E}">
        <p14:creationId xmlns:p14="http://schemas.microsoft.com/office/powerpoint/2010/main" val="2780437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8940285-D82F-E3C0-5DF6-D6233759669B}"/>
              </a:ext>
            </a:extLst>
          </p:cNvPr>
          <p:cNvSpPr/>
          <p:nvPr/>
        </p:nvSpPr>
        <p:spPr>
          <a:xfrm>
            <a:off x="16576397" y="-190500"/>
            <a:ext cx="1307829" cy="1307829"/>
          </a:xfrm>
          <a:custGeom>
            <a:avLst/>
            <a:gdLst/>
            <a:ahLst/>
            <a:cxnLst/>
            <a:rect l="l" t="t" r="r" b="b"/>
            <a:pathLst>
              <a:path w="1307829" h="1307829">
                <a:moveTo>
                  <a:pt x="0" y="0"/>
                </a:moveTo>
                <a:lnTo>
                  <a:pt x="1307829" y="0"/>
                </a:lnTo>
                <a:lnTo>
                  <a:pt x="1307829" y="1307829"/>
                </a:lnTo>
                <a:lnTo>
                  <a:pt x="0" y="1307829"/>
                </a:lnTo>
                <a:lnTo>
                  <a:pt x="0" y="0"/>
                </a:lnTo>
                <a:close/>
              </a:path>
            </a:pathLst>
          </a:custGeom>
          <a:blipFill>
            <a:blip r:embed="rId2"/>
            <a:stretch>
              <a:fillRect l="-18101" t="-12168" r="-33161" b="-17733"/>
            </a:stretch>
          </a:blipFill>
        </p:spPr>
      </p:sp>
      <p:sp>
        <p:nvSpPr>
          <p:cNvPr id="3" name="Rectangle 2">
            <a:extLst>
              <a:ext uri="{FF2B5EF4-FFF2-40B4-BE49-F238E27FC236}">
                <a16:creationId xmlns:a16="http://schemas.microsoft.com/office/drawing/2014/main" id="{1A1814CD-4FC4-40A3-A8AE-84B9244A13E8}"/>
              </a:ext>
            </a:extLst>
          </p:cNvPr>
          <p:cNvSpPr/>
          <p:nvPr/>
        </p:nvSpPr>
        <p:spPr>
          <a:xfrm>
            <a:off x="7148101" y="114300"/>
            <a:ext cx="3991798" cy="1107996"/>
          </a:xfrm>
          <a:prstGeom prst="rect">
            <a:avLst/>
          </a:prstGeom>
        </p:spPr>
        <p:txBody>
          <a:bodyPr wrap="none">
            <a:spAutoFit/>
          </a:bodyPr>
          <a:lstStyle/>
          <a:p>
            <a:pPr algn="ctr" rtl="1"/>
            <a:r>
              <a:rPr lang="ur-PK" sz="6600" dirty="0">
                <a:solidFill>
                  <a:srgbClr val="FF0000"/>
                </a:solidFill>
                <a:latin typeface="Jameel Noori Nastaleeq" panose="02000503000000000004" pitchFamily="2" charset="-78"/>
                <a:cs typeface="Jameel Noori Nastaleeq" panose="02000503000000000004" pitchFamily="2" charset="-78"/>
              </a:rPr>
              <a:t>معروضی سوالات </a:t>
            </a:r>
            <a:endParaRPr lang="en-IN" sz="4000" dirty="0">
              <a:solidFill>
                <a:srgbClr val="FF0000"/>
              </a:solidFill>
              <a:latin typeface="Jameel Noori Nastaleeq" panose="02000503000000000004" pitchFamily="2" charset="-78"/>
              <a:cs typeface="Jameel Noori Nastaleeq" panose="02000503000000000004" pitchFamily="2" charset="-78"/>
            </a:endParaRPr>
          </a:p>
        </p:txBody>
      </p:sp>
      <p:sp>
        <p:nvSpPr>
          <p:cNvPr id="4" name="Rectangle 3">
            <a:extLst>
              <a:ext uri="{FF2B5EF4-FFF2-40B4-BE49-F238E27FC236}">
                <a16:creationId xmlns:a16="http://schemas.microsoft.com/office/drawing/2014/main" id="{0A8C0568-4632-45DB-B635-46715F6B35FC}"/>
              </a:ext>
            </a:extLst>
          </p:cNvPr>
          <p:cNvSpPr/>
          <p:nvPr/>
        </p:nvSpPr>
        <p:spPr>
          <a:xfrm>
            <a:off x="952500" y="1562100"/>
            <a:ext cx="16383000" cy="5555367"/>
          </a:xfrm>
          <a:prstGeom prst="rect">
            <a:avLst/>
          </a:prstGeom>
        </p:spPr>
        <p:txBody>
          <a:bodyPr wrap="square">
            <a:spAutoFit/>
          </a:bodyPr>
          <a:lstStyle/>
          <a:p>
            <a:pPr algn="r" rtl="1">
              <a:lnSpc>
                <a:spcPct val="150000"/>
              </a:lnSpc>
            </a:pPr>
            <a:r>
              <a:rPr lang="en-US" sz="4000" dirty="0">
                <a:latin typeface="Jameel Noori Nastaleeq" panose="02000503000000000004" pitchFamily="2" charset="-78"/>
                <a:cs typeface="Jameel Noori Nastaleeq" panose="02000503000000000004" pitchFamily="2" charset="-78"/>
              </a:rPr>
              <a:t>4</a:t>
            </a:r>
            <a:r>
              <a:rPr lang="ur-PK" sz="4000" dirty="0">
                <a:latin typeface="Jameel Noori Nastaleeq" panose="02000503000000000004" pitchFamily="2" charset="-78"/>
                <a:cs typeface="Jameel Noori Nastaleeq" panose="02000503000000000004" pitchFamily="2" charset="-78"/>
              </a:rPr>
              <a:t>۔</a:t>
            </a:r>
            <a:r>
              <a:rPr lang="ar-SA" sz="4000" dirty="0">
                <a:latin typeface="Jameel Noori Nastaleeq" panose="02000503000000000004" pitchFamily="2" charset="-78"/>
                <a:cs typeface="Jameel Noori Nastaleeq" panose="02000503000000000004" pitchFamily="2" charset="-78"/>
              </a:rPr>
              <a:t> ’’طفل مرکزیت کا اصول‘‘ میں استاد کا کرار ہوتا ہے۔</a:t>
            </a:r>
            <a:endParaRPr lang="en-IN" sz="4000" dirty="0">
              <a:latin typeface="Jameel Noori Nastaleeq" panose="02000503000000000004" pitchFamily="2" charset="-78"/>
              <a:cs typeface="Jameel Noori Nastaleeq" panose="02000503000000000004" pitchFamily="2" charset="-78"/>
            </a:endParaRPr>
          </a:p>
          <a:p>
            <a:pPr algn="r" rtl="1">
              <a:lnSpc>
                <a:spcPct val="150000"/>
              </a:lnSpc>
            </a:pPr>
            <a:r>
              <a:rPr lang="ar-SA" sz="4000" dirty="0">
                <a:latin typeface="Jameel Noori Nastaleeq" panose="02000503000000000004" pitchFamily="2" charset="-78"/>
                <a:cs typeface="Jameel Noori Nastaleeq" panose="02000503000000000004" pitchFamily="2" charset="-78"/>
              </a:rPr>
              <a:t>الف) مقرر					ب) نگراں</a:t>
            </a:r>
            <a:endParaRPr lang="en-IN" sz="4000" dirty="0">
              <a:latin typeface="Jameel Noori Nastaleeq" panose="02000503000000000004" pitchFamily="2" charset="-78"/>
              <a:cs typeface="Jameel Noori Nastaleeq" panose="02000503000000000004" pitchFamily="2" charset="-78"/>
            </a:endParaRPr>
          </a:p>
          <a:p>
            <a:pPr algn="r" rtl="1">
              <a:lnSpc>
                <a:spcPct val="150000"/>
              </a:lnSpc>
            </a:pPr>
            <a:r>
              <a:rPr lang="ar-SA" sz="4000" dirty="0">
                <a:latin typeface="Jameel Noori Nastaleeq" panose="02000503000000000004" pitchFamily="2" charset="-78"/>
                <a:cs typeface="Jameel Noori Nastaleeq" panose="02000503000000000004" pitchFamily="2" charset="-78"/>
              </a:rPr>
              <a:t>ج) حاکم					د) </a:t>
            </a:r>
            <a:r>
              <a:rPr lang="ar-SA" sz="4000" b="1" dirty="0">
                <a:latin typeface="Jameel Noori Nastaleeq" panose="02000503000000000004" pitchFamily="2" charset="-78"/>
                <a:cs typeface="Jameel Noori Nastaleeq" panose="02000503000000000004" pitchFamily="2" charset="-78"/>
              </a:rPr>
              <a:t>رہنما و سہولت کار</a:t>
            </a:r>
            <a:endParaRPr lang="en-IN" sz="4000" dirty="0">
              <a:latin typeface="Jameel Noori Nastaleeq" panose="02000503000000000004" pitchFamily="2" charset="-78"/>
              <a:cs typeface="Jameel Noori Nastaleeq" panose="02000503000000000004" pitchFamily="2" charset="-78"/>
            </a:endParaRPr>
          </a:p>
          <a:p>
            <a:pPr algn="r" rtl="1">
              <a:lnSpc>
                <a:spcPct val="150000"/>
              </a:lnSpc>
            </a:pPr>
            <a:r>
              <a:rPr lang="en-US" sz="4000" dirty="0">
                <a:latin typeface="Jameel Noori Nastaleeq" panose="02000503000000000004" pitchFamily="2" charset="-78"/>
                <a:cs typeface="Jameel Noori Nastaleeq" panose="02000503000000000004" pitchFamily="2" charset="-78"/>
              </a:rPr>
              <a:t>5</a:t>
            </a:r>
            <a:r>
              <a:rPr lang="ur-PK" sz="4000" dirty="0">
                <a:latin typeface="Jameel Noori Nastaleeq" panose="02000503000000000004" pitchFamily="2" charset="-78"/>
                <a:cs typeface="Jameel Noori Nastaleeq" panose="02000503000000000004" pitchFamily="2" charset="-78"/>
              </a:rPr>
              <a:t>۔</a:t>
            </a:r>
            <a:r>
              <a:rPr lang="ar-SA" sz="4000" dirty="0">
                <a:latin typeface="Jameel Noori Nastaleeq" panose="02000503000000000004" pitchFamily="2" charset="-78"/>
                <a:cs typeface="Jameel Noori Nastaleeq" panose="02000503000000000004" pitchFamily="2" charset="-78"/>
              </a:rPr>
              <a:t> موثر تدریس کے لیے سب سے اہم ہے:</a:t>
            </a:r>
            <a:endParaRPr lang="en-IN" sz="4000" dirty="0">
              <a:latin typeface="Jameel Noori Nastaleeq" panose="02000503000000000004" pitchFamily="2" charset="-78"/>
              <a:cs typeface="Jameel Noori Nastaleeq" panose="02000503000000000004" pitchFamily="2" charset="-78"/>
            </a:endParaRPr>
          </a:p>
          <a:p>
            <a:pPr algn="r" rtl="1">
              <a:lnSpc>
                <a:spcPct val="150000"/>
              </a:lnSpc>
            </a:pPr>
            <a:r>
              <a:rPr lang="ar-SA" sz="4000" dirty="0">
                <a:latin typeface="Jameel Noori Nastaleeq" panose="02000503000000000004" pitchFamily="2" charset="-78"/>
                <a:cs typeface="Jameel Noori Nastaleeq" panose="02000503000000000004" pitchFamily="2" charset="-78"/>
              </a:rPr>
              <a:t>الف) امتحان 					ب) </a:t>
            </a:r>
            <a:r>
              <a:rPr lang="ar-SA" sz="4000" b="1" dirty="0">
                <a:latin typeface="Jameel Noori Nastaleeq" panose="02000503000000000004" pitchFamily="2" charset="-78"/>
                <a:cs typeface="Jameel Noori Nastaleeq" panose="02000503000000000004" pitchFamily="2" charset="-78"/>
              </a:rPr>
              <a:t>منصوبہ بندی</a:t>
            </a:r>
            <a:endParaRPr lang="en-IN" sz="4000" dirty="0">
              <a:latin typeface="Jameel Noori Nastaleeq" panose="02000503000000000004" pitchFamily="2" charset="-78"/>
              <a:cs typeface="Jameel Noori Nastaleeq" panose="02000503000000000004" pitchFamily="2" charset="-78"/>
            </a:endParaRPr>
          </a:p>
          <a:p>
            <a:pPr algn="r" rtl="1">
              <a:lnSpc>
                <a:spcPct val="150000"/>
              </a:lnSpc>
            </a:pPr>
            <a:r>
              <a:rPr lang="ar-SA" sz="4000" dirty="0">
                <a:latin typeface="Jameel Noori Nastaleeq" panose="02000503000000000004" pitchFamily="2" charset="-78"/>
                <a:cs typeface="Jameel Noori Nastaleeq" panose="02000503000000000004" pitchFamily="2" charset="-78"/>
              </a:rPr>
              <a:t>ج) کھیل					د) سزا</a:t>
            </a:r>
            <a:endParaRPr lang="en-IN" sz="4000" dirty="0">
              <a:latin typeface="Jameel Noori Nastaleeq" panose="02000503000000000004" pitchFamily="2" charset="-78"/>
              <a:cs typeface="Jameel Noori Nastaleeq" panose="02000503000000000004" pitchFamily="2" charset="-78"/>
            </a:endParaRPr>
          </a:p>
        </p:txBody>
      </p:sp>
    </p:spTree>
    <p:extLst>
      <p:ext uri="{BB962C8B-B14F-4D97-AF65-F5344CB8AC3E}">
        <p14:creationId xmlns:p14="http://schemas.microsoft.com/office/powerpoint/2010/main" val="857340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78801" y="1190625"/>
            <a:ext cx="14597596" cy="923330"/>
          </a:xfrm>
          <a:prstGeom prst="rect">
            <a:avLst/>
          </a:prstGeom>
        </p:spPr>
        <p:txBody>
          <a:bodyPr lIns="0" tIns="0" rIns="0" bIns="0" rtlCol="0" anchor="t">
            <a:spAutoFit/>
          </a:bodyPr>
          <a:lstStyle/>
          <a:p>
            <a:pPr marL="0" lvl="0" indent="0" algn="ctr">
              <a:lnSpc>
                <a:spcPts val="7200"/>
              </a:lnSpc>
            </a:pPr>
            <a:endParaRPr lang="en-US" sz="7500" b="1" spc="-120" dirty="0">
              <a:solidFill>
                <a:srgbClr val="CA0013"/>
              </a:solidFill>
              <a:latin typeface="Inter Bold"/>
              <a:ea typeface="Inter Bold"/>
              <a:cs typeface="Inter Bold"/>
              <a:sym typeface="Inter Bold"/>
            </a:endParaRPr>
          </a:p>
        </p:txBody>
      </p:sp>
      <p:sp>
        <p:nvSpPr>
          <p:cNvPr id="3" name="TextBox 3"/>
          <p:cNvSpPr txBox="1"/>
          <p:nvPr/>
        </p:nvSpPr>
        <p:spPr>
          <a:xfrm>
            <a:off x="0" y="4370857"/>
            <a:ext cx="17373600" cy="981038"/>
          </a:xfrm>
          <a:prstGeom prst="rect">
            <a:avLst/>
          </a:prstGeom>
        </p:spPr>
        <p:txBody>
          <a:bodyPr wrap="square" lIns="0" tIns="0" rIns="0" bIns="0" rtlCol="0" anchor="ctr">
            <a:spAutoFit/>
          </a:bodyPr>
          <a:lstStyle/>
          <a:p>
            <a:pPr algn="ctr">
              <a:lnSpc>
                <a:spcPts val="7000"/>
              </a:lnSpc>
            </a:pPr>
            <a:r>
              <a:rPr lang="ur-PK" sz="8000" b="1" spc="-150" dirty="0">
                <a:solidFill>
                  <a:srgbClr val="CA0013"/>
                </a:solidFill>
                <a:latin typeface="Jameel Noori Nastaleeq" panose="02000503000000000004" pitchFamily="2" charset="-78"/>
                <a:ea typeface="Inter Bold"/>
                <a:cs typeface="Jameel Noori Nastaleeq" panose="02000503000000000004" pitchFamily="2" charset="-78"/>
                <a:sym typeface="Inter Bold"/>
              </a:rPr>
              <a:t>شکریہ</a:t>
            </a:r>
            <a:endParaRPr lang="en-US" sz="8000" b="1" spc="-150" dirty="0">
              <a:solidFill>
                <a:srgbClr val="CA0013"/>
              </a:solidFill>
              <a:latin typeface="Jameel Noori Nastaleeq" panose="02000503000000000004" pitchFamily="2" charset="-78"/>
              <a:ea typeface="Inter Bold"/>
              <a:cs typeface="Jameel Noori Nastaleeq" panose="02000503000000000004" pitchFamily="2" charset="-78"/>
              <a:sym typeface="Inter Bold"/>
            </a:endParaRPr>
          </a:p>
        </p:txBody>
      </p:sp>
      <p:sp>
        <p:nvSpPr>
          <p:cNvPr id="4" name="Freeform 2">
            <a:extLst>
              <a:ext uri="{FF2B5EF4-FFF2-40B4-BE49-F238E27FC236}">
                <a16:creationId xmlns:a16="http://schemas.microsoft.com/office/drawing/2014/main" id="{B461CB29-BE99-FA0A-24DC-DAB3772C4A32}"/>
              </a:ext>
            </a:extLst>
          </p:cNvPr>
          <p:cNvSpPr/>
          <p:nvPr/>
        </p:nvSpPr>
        <p:spPr>
          <a:xfrm>
            <a:off x="16576397" y="-190500"/>
            <a:ext cx="1307829" cy="1307829"/>
          </a:xfrm>
          <a:custGeom>
            <a:avLst/>
            <a:gdLst/>
            <a:ahLst/>
            <a:cxnLst/>
            <a:rect l="l" t="t" r="r" b="b"/>
            <a:pathLst>
              <a:path w="1307829" h="1307829">
                <a:moveTo>
                  <a:pt x="0" y="0"/>
                </a:moveTo>
                <a:lnTo>
                  <a:pt x="1307829" y="0"/>
                </a:lnTo>
                <a:lnTo>
                  <a:pt x="1307829" y="1307829"/>
                </a:lnTo>
                <a:lnTo>
                  <a:pt x="0" y="1307829"/>
                </a:lnTo>
                <a:lnTo>
                  <a:pt x="0" y="0"/>
                </a:lnTo>
                <a:close/>
              </a:path>
            </a:pathLst>
          </a:custGeom>
          <a:blipFill>
            <a:blip r:embed="rId2"/>
            <a:stretch>
              <a:fillRect l="-18101" t="-12168" r="-33161" b="-17733"/>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78801" y="1190625"/>
            <a:ext cx="14597596" cy="1631216"/>
          </a:xfrm>
          <a:prstGeom prst="rect">
            <a:avLst/>
          </a:prstGeom>
        </p:spPr>
        <p:txBody>
          <a:bodyPr lIns="0" tIns="0" rIns="0" bIns="0" rtlCol="0" anchor="t">
            <a:spAutoFit/>
          </a:bodyPr>
          <a:lstStyle/>
          <a:p>
            <a:pPr marL="0" lvl="0" indent="0" algn="ctr" rtl="1"/>
            <a:r>
              <a:rPr lang="ur-PK" sz="6600" spc="-120" dirty="0">
                <a:solidFill>
                  <a:srgbClr val="CA0013"/>
                </a:solidFill>
                <a:latin typeface="Jameel Noori Nastaleeq"/>
                <a:ea typeface="Jameel Noori Nastaleeq"/>
                <a:cs typeface="Jameel Noori Nastaleeq"/>
                <a:sym typeface="Jameel Noori Nastaleeq"/>
                <a:rtl/>
              </a:rPr>
              <a:t>سبق </a:t>
            </a:r>
            <a:r>
              <a:rPr lang="ar-EG" sz="6600" spc="-120" dirty="0">
                <a:solidFill>
                  <a:srgbClr val="CA0013"/>
                </a:solidFill>
                <a:latin typeface="Jameel Noori Nastaleeq"/>
                <a:ea typeface="Jameel Noori Nastaleeq"/>
                <a:cs typeface="Jameel Noori Nastaleeq"/>
                <a:sym typeface="Jameel Noori Nastaleeq"/>
                <a:rtl/>
              </a:rPr>
              <a:t>کے اہداف</a:t>
            </a:r>
            <a:endParaRPr lang="ur-PK" sz="6600" spc="-120" dirty="0">
              <a:solidFill>
                <a:srgbClr val="CA0013"/>
              </a:solidFill>
              <a:latin typeface="Jameel Noori Nastaleeq"/>
              <a:ea typeface="Jameel Noori Nastaleeq"/>
              <a:cs typeface="Jameel Noori Nastaleeq"/>
              <a:sym typeface="Jameel Noori Nastaleeq"/>
              <a:rtl/>
            </a:endParaRPr>
          </a:p>
          <a:p>
            <a:pPr marL="0" lvl="0" indent="0" algn="ctr" rtl="1"/>
            <a:r>
              <a:rPr lang="ur-PK" sz="4000" spc="-120" dirty="0">
                <a:solidFill>
                  <a:srgbClr val="CA0013"/>
                </a:solidFill>
                <a:latin typeface="Jameel Noori Nastaleeq"/>
                <a:ea typeface="Jameel Noori Nastaleeq"/>
                <a:cs typeface="Jameel Noori Nastaleeq"/>
                <a:sym typeface="Jameel Noori Nastaleeq"/>
                <a:rtl/>
              </a:rPr>
              <a:t>(</a:t>
            </a:r>
            <a:r>
              <a:rPr lang="en-IN" sz="4000" spc="-120" dirty="0">
                <a:solidFill>
                  <a:srgbClr val="CA0013"/>
                </a:solidFill>
                <a:latin typeface="Jameel Noori Nastaleeq"/>
                <a:ea typeface="Jameel Noori Nastaleeq"/>
                <a:cs typeface="Jameel Noori Nastaleeq"/>
                <a:sym typeface="Jameel Noori Nastaleeq"/>
                <a:rtl/>
              </a:rPr>
              <a:t>Learning Objectives</a:t>
            </a:r>
            <a:r>
              <a:rPr lang="ur-PK" sz="4000" spc="-120" dirty="0">
                <a:solidFill>
                  <a:srgbClr val="CA0013"/>
                </a:solidFill>
                <a:latin typeface="Jameel Noori Nastaleeq"/>
                <a:ea typeface="Jameel Noori Nastaleeq"/>
                <a:cs typeface="Jameel Noori Nastaleeq"/>
                <a:sym typeface="Jameel Noori Nastaleeq"/>
                <a:rtl/>
              </a:rPr>
              <a:t>)</a:t>
            </a:r>
            <a:endParaRPr lang="ar-EG" sz="4000" spc="-120" dirty="0">
              <a:solidFill>
                <a:srgbClr val="CA0013"/>
              </a:solidFill>
              <a:latin typeface="Jameel Noori Nastaleeq"/>
              <a:ea typeface="Jameel Noori Nastaleeq"/>
              <a:cs typeface="Jameel Noori Nastaleeq"/>
              <a:sym typeface="Jameel Noori Nastaleeq"/>
              <a:rtl/>
            </a:endParaRPr>
          </a:p>
        </p:txBody>
      </p:sp>
      <p:sp>
        <p:nvSpPr>
          <p:cNvPr id="6" name="TextBox 5">
            <a:extLst>
              <a:ext uri="{FF2B5EF4-FFF2-40B4-BE49-F238E27FC236}">
                <a16:creationId xmlns:a16="http://schemas.microsoft.com/office/drawing/2014/main" id="{C6738929-D99D-4298-8669-56163DB72D77}"/>
              </a:ext>
            </a:extLst>
          </p:cNvPr>
          <p:cNvSpPr txBox="1"/>
          <p:nvPr/>
        </p:nvSpPr>
        <p:spPr>
          <a:xfrm>
            <a:off x="1978801" y="3009900"/>
            <a:ext cx="13946999" cy="6359049"/>
          </a:xfrm>
          <a:prstGeom prst="rect">
            <a:avLst/>
          </a:prstGeom>
          <a:noFill/>
        </p:spPr>
        <p:txBody>
          <a:bodyPr wrap="square">
            <a:spAutoFit/>
          </a:bodyPr>
          <a:lstStyle/>
          <a:p>
            <a:pPr marL="571500" indent="-571500" algn="just" rtl="1">
              <a:lnSpc>
                <a:spcPct val="150000"/>
              </a:lnSpc>
              <a:buFont typeface="Wingdings" panose="05000000000000000000" pitchFamily="2" charset="2"/>
              <a:buChar char="v"/>
            </a:pPr>
            <a:r>
              <a:rPr lang="ar-SA" sz="5400" dirty="0">
                <a:effectLst/>
                <a:latin typeface="Calibri" panose="020F0502020204030204" pitchFamily="34" charset="0"/>
                <a:ea typeface="Calibri" panose="020F0502020204030204" pitchFamily="34" charset="0"/>
                <a:cs typeface="Jameel Noori Nastaleeq" panose="02000503000000000004" pitchFamily="2" charset="-78"/>
              </a:rPr>
              <a:t>اس</a:t>
            </a:r>
            <a:r>
              <a:rPr lang="ur-PK" sz="5400" dirty="0">
                <a:effectLst/>
                <a:latin typeface="Calibri" panose="020F0502020204030204" pitchFamily="34" charset="0"/>
                <a:ea typeface="Calibri" panose="020F0502020204030204" pitchFamily="34" charset="0"/>
                <a:cs typeface="Jameel Noori Nastaleeq" panose="02000503000000000004" pitchFamily="2" charset="-78"/>
              </a:rPr>
              <a:t> سبق</a:t>
            </a:r>
            <a:r>
              <a:rPr lang="ar-SA" sz="5400" dirty="0">
                <a:effectLst/>
                <a:latin typeface="Calibri" panose="020F0502020204030204" pitchFamily="34" charset="0"/>
                <a:ea typeface="Calibri" panose="020F0502020204030204" pitchFamily="34" charset="0"/>
                <a:cs typeface="Jameel Noori Nastaleeq" panose="02000503000000000004" pitchFamily="2" charset="-78"/>
              </a:rPr>
              <a:t> کا مطالعہ کرنے کے بعد</a:t>
            </a:r>
            <a:r>
              <a:rPr lang="ur-PK" sz="5400" dirty="0">
                <a:effectLst/>
                <a:latin typeface="Calibri" panose="020F0502020204030204" pitchFamily="34" charset="0"/>
                <a:ea typeface="Calibri" panose="020F0502020204030204" pitchFamily="34" charset="0"/>
                <a:cs typeface="Jameel Noori Nastaleeq" panose="02000503000000000004" pitchFamily="2" charset="-78"/>
              </a:rPr>
              <a:t>طلبہ </a:t>
            </a:r>
            <a:r>
              <a:rPr lang="ur-PK" sz="5400" dirty="0">
                <a:latin typeface="Calibri" panose="020F0502020204030204" pitchFamily="34" charset="0"/>
                <a:ea typeface="Calibri" panose="020F0502020204030204" pitchFamily="34" charset="0"/>
                <a:cs typeface="Jameel Noori Nastaleeq" panose="02000503000000000004" pitchFamily="2" charset="-78"/>
              </a:rPr>
              <a:t>اس قابل ہوجائیں گےکہ</a:t>
            </a:r>
            <a:r>
              <a:rPr lang="en-AE" sz="5400" dirty="0">
                <a:effectLst/>
                <a:latin typeface="Jameel Noori Nastaleeq" panose="02000503000000000004" pitchFamily="2" charset="-78"/>
                <a:ea typeface="Calibri" panose="020F0502020204030204" pitchFamily="34" charset="0"/>
                <a:cs typeface="Arial" panose="020B0604020202020204" pitchFamily="34" charset="0"/>
              </a:rPr>
              <a:t>:</a:t>
            </a:r>
            <a:endParaRPr lang="en-AE" sz="5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50000"/>
              </a:lnSpc>
              <a:buFont typeface="Wingdings" panose="05000000000000000000" pitchFamily="2" charset="2"/>
              <a:buChar char=""/>
            </a:pPr>
            <a:r>
              <a:rPr lang="ur-PK" sz="5400" dirty="0">
                <a:latin typeface="Calibri" panose="020F0502020204030204" pitchFamily="34" charset="0"/>
                <a:ea typeface="Times New Roman" panose="02020603050405020304" pitchFamily="18" charset="0"/>
                <a:cs typeface="Jameel Noori Nastaleeq" panose="02000503000000000004" pitchFamily="2" charset="-78"/>
              </a:rPr>
              <a:t>تدریس کے اصول کے مفہوم کو بیان کر سکیں گے۔</a:t>
            </a:r>
          </a:p>
          <a:p>
            <a:pPr marL="342900" lvl="0" indent="-342900" algn="r" rtl="1">
              <a:lnSpc>
                <a:spcPct val="150000"/>
              </a:lnSpc>
              <a:buFont typeface="Wingdings" panose="05000000000000000000" pitchFamily="2" charset="2"/>
              <a:buChar char=""/>
            </a:pPr>
            <a:r>
              <a:rPr lang="ur-PK" sz="5400" dirty="0">
                <a:latin typeface="Calibri" panose="020F0502020204030204" pitchFamily="34" charset="0"/>
                <a:ea typeface="Times New Roman" panose="02020603050405020304" pitchFamily="18" charset="0"/>
                <a:cs typeface="Jameel Noori Nastaleeq" panose="02000503000000000004" pitchFamily="2" charset="-78"/>
              </a:rPr>
              <a:t>اہم اصولِ تدریس کی وضاحت کر سکیں گے۔</a:t>
            </a:r>
          </a:p>
          <a:p>
            <a:pPr marL="342900" lvl="0" indent="-342900" algn="r" rtl="1">
              <a:lnSpc>
                <a:spcPct val="150000"/>
              </a:lnSpc>
              <a:buFont typeface="Wingdings" panose="05000000000000000000" pitchFamily="2" charset="2"/>
              <a:buChar char=""/>
            </a:pPr>
            <a:r>
              <a:rPr lang="ur-PK" sz="5400" dirty="0">
                <a:latin typeface="Calibri" panose="020F0502020204030204" pitchFamily="34" charset="0"/>
                <a:ea typeface="Times New Roman" panose="02020603050405020304" pitchFamily="18" charset="0"/>
                <a:cs typeface="Jameel Noori Nastaleeq" panose="02000503000000000004" pitchFamily="2" charset="-78"/>
              </a:rPr>
              <a:t>تدریسی عمل میں ان اصولوں کے استعمال کو سمجھ سکیں گے۔</a:t>
            </a:r>
          </a:p>
          <a:p>
            <a:pPr marL="342900" lvl="0" indent="-342900" algn="r" rtl="1">
              <a:lnSpc>
                <a:spcPct val="150000"/>
              </a:lnSpc>
              <a:buFont typeface="Wingdings" panose="05000000000000000000" pitchFamily="2" charset="2"/>
              <a:buChar char=""/>
            </a:pPr>
            <a:r>
              <a:rPr lang="ur-PK" sz="5400" dirty="0">
                <a:latin typeface="Calibri" panose="020F0502020204030204" pitchFamily="34" charset="0"/>
                <a:ea typeface="Times New Roman" panose="02020603050405020304" pitchFamily="18" charset="0"/>
                <a:cs typeface="Jameel Noori Nastaleeq" panose="02000503000000000004" pitchFamily="2" charset="-78"/>
              </a:rPr>
              <a:t>مؤثر تدریس کے لیے مناسب اصول کا انتخاب کر سکیں گے۔</a:t>
            </a:r>
            <a:endParaRPr lang="en-AE" sz="5400" dirty="0"/>
          </a:p>
        </p:txBody>
      </p:sp>
      <p:sp>
        <p:nvSpPr>
          <p:cNvPr id="3" name="Freeform 2">
            <a:extLst>
              <a:ext uri="{FF2B5EF4-FFF2-40B4-BE49-F238E27FC236}">
                <a16:creationId xmlns:a16="http://schemas.microsoft.com/office/drawing/2014/main" id="{CE6D4B90-3252-242F-E259-B700646F49D6}"/>
              </a:ext>
            </a:extLst>
          </p:cNvPr>
          <p:cNvSpPr/>
          <p:nvPr/>
        </p:nvSpPr>
        <p:spPr>
          <a:xfrm>
            <a:off x="16576397" y="-190500"/>
            <a:ext cx="1307829" cy="1307829"/>
          </a:xfrm>
          <a:custGeom>
            <a:avLst/>
            <a:gdLst/>
            <a:ahLst/>
            <a:cxnLst/>
            <a:rect l="l" t="t" r="r" b="b"/>
            <a:pathLst>
              <a:path w="1307829" h="1307829">
                <a:moveTo>
                  <a:pt x="0" y="0"/>
                </a:moveTo>
                <a:lnTo>
                  <a:pt x="1307829" y="0"/>
                </a:lnTo>
                <a:lnTo>
                  <a:pt x="1307829" y="1307829"/>
                </a:lnTo>
                <a:lnTo>
                  <a:pt x="0" y="1307829"/>
                </a:lnTo>
                <a:lnTo>
                  <a:pt x="0" y="0"/>
                </a:lnTo>
                <a:close/>
              </a:path>
            </a:pathLst>
          </a:custGeom>
          <a:blipFill>
            <a:blip r:embed="rId2"/>
            <a:stretch>
              <a:fillRect l="-18101" t="-12168" r="-33161" b="-17733"/>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E67ECAE-BFE5-2134-09E8-C59583C26F64}"/>
              </a:ext>
            </a:extLst>
          </p:cNvPr>
          <p:cNvSpPr/>
          <p:nvPr/>
        </p:nvSpPr>
        <p:spPr>
          <a:xfrm>
            <a:off x="16576397" y="-190500"/>
            <a:ext cx="1307829" cy="1307829"/>
          </a:xfrm>
          <a:custGeom>
            <a:avLst/>
            <a:gdLst/>
            <a:ahLst/>
            <a:cxnLst/>
            <a:rect l="l" t="t" r="r" b="b"/>
            <a:pathLst>
              <a:path w="1307829" h="1307829">
                <a:moveTo>
                  <a:pt x="0" y="0"/>
                </a:moveTo>
                <a:lnTo>
                  <a:pt x="1307829" y="0"/>
                </a:lnTo>
                <a:lnTo>
                  <a:pt x="1307829" y="1307829"/>
                </a:lnTo>
                <a:lnTo>
                  <a:pt x="0" y="1307829"/>
                </a:lnTo>
                <a:lnTo>
                  <a:pt x="0" y="0"/>
                </a:lnTo>
                <a:close/>
              </a:path>
            </a:pathLst>
          </a:custGeom>
          <a:blipFill>
            <a:blip r:embed="rId2"/>
            <a:stretch>
              <a:fillRect l="-18101" t="-12168" r="-33161" b="-17733"/>
            </a:stretch>
          </a:blipFill>
        </p:spPr>
      </p:sp>
      <p:sp>
        <p:nvSpPr>
          <p:cNvPr id="3" name="Rectangle 2">
            <a:extLst>
              <a:ext uri="{FF2B5EF4-FFF2-40B4-BE49-F238E27FC236}">
                <a16:creationId xmlns:a16="http://schemas.microsoft.com/office/drawing/2014/main" id="{0E9B9473-56DF-402A-AE50-9318FE50E31D}"/>
              </a:ext>
            </a:extLst>
          </p:cNvPr>
          <p:cNvSpPr/>
          <p:nvPr/>
        </p:nvSpPr>
        <p:spPr>
          <a:xfrm>
            <a:off x="7617785" y="624840"/>
            <a:ext cx="3052439" cy="1723549"/>
          </a:xfrm>
          <a:prstGeom prst="rect">
            <a:avLst/>
          </a:prstGeom>
        </p:spPr>
        <p:txBody>
          <a:bodyPr wrap="none">
            <a:spAutoFit/>
          </a:bodyPr>
          <a:lstStyle/>
          <a:p>
            <a:pPr algn="ctr" rtl="1"/>
            <a:r>
              <a:rPr lang="ur-PK" sz="6600" b="1" dirty="0">
                <a:solidFill>
                  <a:srgbClr val="FF0000"/>
                </a:solidFill>
                <a:latin typeface="Jameel Noori Nastaleeq" panose="02000503000000000004" pitchFamily="2" charset="-78"/>
                <a:cs typeface="Jameel Noori Nastaleeq" panose="02000503000000000004" pitchFamily="2" charset="-78"/>
              </a:rPr>
              <a:t>تمہید </a:t>
            </a:r>
          </a:p>
          <a:p>
            <a:pPr algn="ctr" rtl="1"/>
            <a:r>
              <a:rPr lang="ur-PK" sz="4000" b="1" dirty="0">
                <a:solidFill>
                  <a:srgbClr val="FF0000"/>
                </a:solidFill>
                <a:latin typeface="Jameel Noori Nastaleeq" panose="02000503000000000004" pitchFamily="2" charset="-78"/>
                <a:cs typeface="Jameel Noori Nastaleeq" panose="02000503000000000004" pitchFamily="2" charset="-78"/>
              </a:rPr>
              <a:t>(</a:t>
            </a:r>
            <a:r>
              <a:rPr lang="en-IN" sz="4000" b="1" dirty="0">
                <a:solidFill>
                  <a:srgbClr val="FF0000"/>
                </a:solidFill>
                <a:latin typeface="Jameel Noori Nastaleeq" panose="02000503000000000004" pitchFamily="2" charset="-78"/>
                <a:cs typeface="Jameel Noori Nastaleeq" panose="02000503000000000004" pitchFamily="2" charset="-78"/>
              </a:rPr>
              <a:t>Introduction</a:t>
            </a:r>
            <a:r>
              <a:rPr lang="ur-PK" sz="4000" b="1" dirty="0">
                <a:solidFill>
                  <a:srgbClr val="FF0000"/>
                </a:solidFill>
                <a:latin typeface="Jameel Noori Nastaleeq" panose="02000503000000000004" pitchFamily="2" charset="-78"/>
                <a:cs typeface="Jameel Noori Nastaleeq" panose="02000503000000000004" pitchFamily="2" charset="-78"/>
              </a:rPr>
              <a:t>)</a:t>
            </a:r>
          </a:p>
        </p:txBody>
      </p:sp>
      <p:sp>
        <p:nvSpPr>
          <p:cNvPr id="4" name="Rectangle 3">
            <a:extLst>
              <a:ext uri="{FF2B5EF4-FFF2-40B4-BE49-F238E27FC236}">
                <a16:creationId xmlns:a16="http://schemas.microsoft.com/office/drawing/2014/main" id="{B11CC975-D3E3-4547-8EEC-27A60C6723D0}"/>
              </a:ext>
            </a:extLst>
          </p:cNvPr>
          <p:cNvSpPr/>
          <p:nvPr/>
        </p:nvSpPr>
        <p:spPr>
          <a:xfrm>
            <a:off x="723900" y="2552700"/>
            <a:ext cx="16840200" cy="7467429"/>
          </a:xfrm>
          <a:prstGeom prst="rect">
            <a:avLst/>
          </a:prstGeom>
        </p:spPr>
        <p:txBody>
          <a:bodyPr wrap="square">
            <a:spAutoFit/>
          </a:bodyPr>
          <a:lstStyle/>
          <a:p>
            <a:pPr algn="r" rtl="1">
              <a:lnSpc>
                <a:spcPct val="150000"/>
              </a:lnSpc>
            </a:pPr>
            <a:r>
              <a:rPr lang="ur-PK" sz="5400" dirty="0">
                <a:latin typeface="Jameel Noori Nastaleeq" panose="02000503000000000004" pitchFamily="2" charset="-78"/>
                <a:cs typeface="Jameel Noori Nastaleeq" panose="02000503000000000004" pitchFamily="2" charset="-78"/>
              </a:rPr>
              <a:t>تدریس کو ایک فن بھی کہا جاتا ہے اور سائنس بھی۔</a:t>
            </a:r>
            <a:br>
              <a:rPr lang="ur-PK" sz="5400" dirty="0">
                <a:latin typeface="Jameel Noori Nastaleeq" panose="02000503000000000004" pitchFamily="2" charset="-78"/>
                <a:cs typeface="Jameel Noori Nastaleeq" panose="02000503000000000004" pitchFamily="2" charset="-78"/>
              </a:rPr>
            </a:br>
            <a:r>
              <a:rPr lang="ur-PK" sz="5400" dirty="0">
                <a:latin typeface="Jameel Noori Nastaleeq" panose="02000503000000000004" pitchFamily="2" charset="-78"/>
                <a:cs typeface="Jameel Noori Nastaleeq" panose="02000503000000000004" pitchFamily="2" charset="-78"/>
              </a:rPr>
              <a:t>یہ فن اس لیے ہے کہ اس میں استاد کی شخصیت، اندازِ بیان اور طلبہ سے تعلقات نمایاں کردار ادا کرتے ہیں۔</a:t>
            </a:r>
            <a:br>
              <a:rPr lang="ur-PK" sz="5400" dirty="0">
                <a:latin typeface="Jameel Noori Nastaleeq" panose="02000503000000000004" pitchFamily="2" charset="-78"/>
                <a:cs typeface="Jameel Noori Nastaleeq" panose="02000503000000000004" pitchFamily="2" charset="-78"/>
              </a:rPr>
            </a:br>
            <a:r>
              <a:rPr lang="ur-PK" sz="5400" dirty="0">
                <a:latin typeface="Jameel Noori Nastaleeq" panose="02000503000000000004" pitchFamily="2" charset="-78"/>
                <a:cs typeface="Jameel Noori Nastaleeq" panose="02000503000000000004" pitchFamily="2" charset="-78"/>
              </a:rPr>
              <a:t>اسی کے ساتھ یہ سائنس بھی ہے کیونکہ تدریس کے کچھ بنیادی اصول اور رہنما قواعد ہوتے ہیں جن پر عمل کر کے سیکھنے کے عمل کو زیادہ مؤثر بنایا جا سکتا ہے۔</a:t>
            </a:r>
          </a:p>
          <a:p>
            <a:pPr algn="r" rtl="1">
              <a:lnSpc>
                <a:spcPct val="150000"/>
              </a:lnSpc>
            </a:pPr>
            <a:r>
              <a:rPr lang="ur-PK" sz="5400" dirty="0">
                <a:latin typeface="Jameel Noori Nastaleeq" panose="02000503000000000004" pitchFamily="2" charset="-78"/>
                <a:cs typeface="Jameel Noori Nastaleeq" panose="02000503000000000004" pitchFamily="2" charset="-78"/>
              </a:rPr>
              <a:t>اسی لیے کہا جاتا ہے کہ بغیر اصولوں کے تدریس ایسا سفر ہے جس کی کوئی واضح سمت نہ ہو۔</a:t>
            </a:r>
            <a:br>
              <a:rPr lang="ur-PK" sz="5400" dirty="0">
                <a:latin typeface="Jameel Noori Nastaleeq" panose="02000503000000000004" pitchFamily="2" charset="-78"/>
                <a:cs typeface="Jameel Noori Nastaleeq" panose="02000503000000000004" pitchFamily="2" charset="-78"/>
              </a:rPr>
            </a:br>
            <a:r>
              <a:rPr lang="ur-PK" sz="5400" dirty="0">
                <a:latin typeface="Jameel Noori Nastaleeq" panose="02000503000000000004" pitchFamily="2" charset="-78"/>
                <a:cs typeface="Jameel Noori Nastaleeq" panose="02000503000000000004" pitchFamily="2" charset="-78"/>
              </a:rPr>
              <a:t>یہ اصول استاد کو رہنمائی فراہم کرتے ہیں اور تدریس کو بامقصد اور منظم بناتے ہیں۔</a:t>
            </a:r>
          </a:p>
        </p:txBody>
      </p:sp>
    </p:spTree>
    <p:extLst>
      <p:ext uri="{BB962C8B-B14F-4D97-AF65-F5344CB8AC3E}">
        <p14:creationId xmlns:p14="http://schemas.microsoft.com/office/powerpoint/2010/main" val="1654164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8940285-D82F-E3C0-5DF6-D6233759669B}"/>
              </a:ext>
            </a:extLst>
          </p:cNvPr>
          <p:cNvSpPr/>
          <p:nvPr/>
        </p:nvSpPr>
        <p:spPr>
          <a:xfrm>
            <a:off x="16576397" y="-190500"/>
            <a:ext cx="1307829" cy="1307829"/>
          </a:xfrm>
          <a:custGeom>
            <a:avLst/>
            <a:gdLst/>
            <a:ahLst/>
            <a:cxnLst/>
            <a:rect l="l" t="t" r="r" b="b"/>
            <a:pathLst>
              <a:path w="1307829" h="1307829">
                <a:moveTo>
                  <a:pt x="0" y="0"/>
                </a:moveTo>
                <a:lnTo>
                  <a:pt x="1307829" y="0"/>
                </a:lnTo>
                <a:lnTo>
                  <a:pt x="1307829" y="1307829"/>
                </a:lnTo>
                <a:lnTo>
                  <a:pt x="0" y="1307829"/>
                </a:lnTo>
                <a:lnTo>
                  <a:pt x="0" y="0"/>
                </a:lnTo>
                <a:close/>
              </a:path>
            </a:pathLst>
          </a:custGeom>
          <a:blipFill>
            <a:blip r:embed="rId2"/>
            <a:stretch>
              <a:fillRect l="-18101" t="-12168" r="-33161" b="-17733"/>
            </a:stretch>
          </a:blipFill>
        </p:spPr>
      </p:sp>
      <p:sp>
        <p:nvSpPr>
          <p:cNvPr id="3" name="Rectangle 2">
            <a:extLst>
              <a:ext uri="{FF2B5EF4-FFF2-40B4-BE49-F238E27FC236}">
                <a16:creationId xmlns:a16="http://schemas.microsoft.com/office/drawing/2014/main" id="{1A1814CD-4FC4-40A3-A8AE-84B9244A13E8}"/>
              </a:ext>
            </a:extLst>
          </p:cNvPr>
          <p:cNvSpPr/>
          <p:nvPr/>
        </p:nvSpPr>
        <p:spPr>
          <a:xfrm>
            <a:off x="6085310" y="684937"/>
            <a:ext cx="6117379" cy="1723549"/>
          </a:xfrm>
          <a:prstGeom prst="rect">
            <a:avLst/>
          </a:prstGeom>
        </p:spPr>
        <p:txBody>
          <a:bodyPr wrap="none">
            <a:spAutoFit/>
          </a:bodyPr>
          <a:lstStyle/>
          <a:p>
            <a:pPr algn="ctr" rtl="1"/>
            <a:r>
              <a:rPr lang="ur-PK" sz="6600" dirty="0">
                <a:solidFill>
                  <a:srgbClr val="FF0000"/>
                </a:solidFill>
                <a:latin typeface="Jameel Noori Nastaleeq" panose="02000503000000000004" pitchFamily="2" charset="-78"/>
                <a:cs typeface="Jameel Noori Nastaleeq" panose="02000503000000000004" pitchFamily="2" charset="-78"/>
              </a:rPr>
              <a:t>متعینہ مقاصد کا اصول</a:t>
            </a:r>
            <a:endParaRPr lang="en-IN" sz="6600" dirty="0">
              <a:solidFill>
                <a:srgbClr val="FF0000"/>
              </a:solidFill>
              <a:latin typeface="Jameel Noori Nastaleeq" panose="02000503000000000004" pitchFamily="2" charset="-78"/>
              <a:cs typeface="Jameel Noori Nastaleeq" panose="02000503000000000004" pitchFamily="2" charset="-78"/>
            </a:endParaRPr>
          </a:p>
          <a:p>
            <a:pPr algn="ctr" rtl="1"/>
            <a:r>
              <a:rPr lang="ur-PK" sz="4000" dirty="0">
                <a:solidFill>
                  <a:srgbClr val="FF0000"/>
                </a:solidFill>
                <a:latin typeface="Jameel Noori Nastaleeq" panose="02000503000000000004" pitchFamily="2" charset="-78"/>
                <a:cs typeface="Jameel Noori Nastaleeq" panose="02000503000000000004" pitchFamily="2" charset="-78"/>
              </a:rPr>
              <a:t>(</a:t>
            </a:r>
            <a:r>
              <a:rPr lang="en-IN" sz="4000" dirty="0">
                <a:solidFill>
                  <a:srgbClr val="FF0000"/>
                </a:solidFill>
                <a:latin typeface="Jameel Noori Nastaleeq" panose="02000503000000000004" pitchFamily="2" charset="-78"/>
                <a:cs typeface="Jameel Noori Nastaleeq" panose="02000503000000000004" pitchFamily="2" charset="-78"/>
              </a:rPr>
              <a:t>Principle of Definite Aims</a:t>
            </a:r>
            <a:r>
              <a:rPr lang="ur-PK" sz="4000" dirty="0">
                <a:solidFill>
                  <a:srgbClr val="FF0000"/>
                </a:solidFill>
                <a:latin typeface="Jameel Noori Nastaleeq" panose="02000503000000000004" pitchFamily="2" charset="-78"/>
                <a:cs typeface="Jameel Noori Nastaleeq" panose="02000503000000000004" pitchFamily="2" charset="-78"/>
              </a:rPr>
              <a:t>):</a:t>
            </a:r>
            <a:endParaRPr lang="en-IN" sz="4000" dirty="0">
              <a:solidFill>
                <a:srgbClr val="FF0000"/>
              </a:solidFill>
              <a:latin typeface="Jameel Noori Nastaleeq" panose="02000503000000000004" pitchFamily="2" charset="-78"/>
              <a:cs typeface="Jameel Noori Nastaleeq" panose="02000503000000000004" pitchFamily="2" charset="-78"/>
            </a:endParaRPr>
          </a:p>
        </p:txBody>
      </p:sp>
      <p:sp>
        <p:nvSpPr>
          <p:cNvPr id="4" name="Rectangle 3">
            <a:extLst>
              <a:ext uri="{FF2B5EF4-FFF2-40B4-BE49-F238E27FC236}">
                <a16:creationId xmlns:a16="http://schemas.microsoft.com/office/drawing/2014/main" id="{0A8C0568-4632-45DB-B635-46715F6B35FC}"/>
              </a:ext>
            </a:extLst>
          </p:cNvPr>
          <p:cNvSpPr/>
          <p:nvPr/>
        </p:nvSpPr>
        <p:spPr>
          <a:xfrm>
            <a:off x="831269" y="2933700"/>
            <a:ext cx="16383000" cy="6220934"/>
          </a:xfrm>
          <a:prstGeom prst="rect">
            <a:avLst/>
          </a:prstGeom>
        </p:spPr>
        <p:txBody>
          <a:bodyPr wrap="square">
            <a:spAutoFit/>
          </a:bodyPr>
          <a:lstStyle/>
          <a:p>
            <a:pPr algn="r" rtl="1">
              <a:lnSpc>
                <a:spcPct val="150000"/>
              </a:lnSpc>
            </a:pPr>
            <a:r>
              <a:rPr lang="ur-PK" sz="5400" dirty="0">
                <a:latin typeface="Jameel Noori Nastaleeq" panose="02000503000000000004" pitchFamily="2" charset="-78"/>
                <a:cs typeface="Jameel Noori Nastaleeq" panose="02000503000000000004" pitchFamily="2" charset="-78"/>
              </a:rPr>
              <a:t>تدریس کا آغاز واضح مقاصد کے تعین سے ہوتا ہے۔</a:t>
            </a:r>
            <a:br>
              <a:rPr lang="ur-PK" sz="5400" dirty="0">
                <a:latin typeface="Jameel Noori Nastaleeq" panose="02000503000000000004" pitchFamily="2" charset="-78"/>
                <a:cs typeface="Jameel Noori Nastaleeq" panose="02000503000000000004" pitchFamily="2" charset="-78"/>
              </a:rPr>
            </a:br>
            <a:r>
              <a:rPr lang="ur-PK" sz="5400" dirty="0">
                <a:latin typeface="Jameel Noori Nastaleeq" panose="02000503000000000004" pitchFamily="2" charset="-78"/>
                <a:cs typeface="Jameel Noori Nastaleeq" panose="02000503000000000004" pitchFamily="2" charset="-78"/>
              </a:rPr>
              <a:t>اگر استاد کو خود یہ معلوم نہ ہو کہ وہ طلبہ کو کیا سکھانا چاہتا ہے تو سیکھنے کا عمل غیر مؤثر ہو جاتا ہے۔</a:t>
            </a:r>
          </a:p>
          <a:p>
            <a:pPr algn="r" rtl="1">
              <a:lnSpc>
                <a:spcPct val="150000"/>
              </a:lnSpc>
            </a:pPr>
            <a:r>
              <a:rPr lang="ur-PK" sz="5400" dirty="0">
                <a:latin typeface="Jameel Noori Nastaleeq" panose="02000503000000000004" pitchFamily="2" charset="-78"/>
                <a:cs typeface="Jameel Noori Nastaleeq" panose="02000503000000000004" pitchFamily="2" charset="-78"/>
              </a:rPr>
              <a:t>لہٰذا ہر سبق سے پہلے یہ طے کرنا ضروری ہے کہ طلبہ کون سی نئی معلومات حاصل کریں گے، کون سی مہارتیں سیکھیں گے اور کن صلاحیتوں میں اضافہ ہوگا۔</a:t>
            </a:r>
            <a:br>
              <a:rPr lang="ur-PK" sz="5400" dirty="0">
                <a:latin typeface="Jameel Noori Nastaleeq" panose="02000503000000000004" pitchFamily="2" charset="-78"/>
                <a:cs typeface="Jameel Noori Nastaleeq" panose="02000503000000000004" pitchFamily="2" charset="-78"/>
              </a:rPr>
            </a:br>
            <a:r>
              <a:rPr lang="ur-PK" sz="5400" dirty="0">
                <a:latin typeface="Jameel Noori Nastaleeq" panose="02000503000000000004" pitchFamily="2" charset="-78"/>
                <a:cs typeface="Jameel Noori Nastaleeq" panose="02000503000000000004" pitchFamily="2" charset="-78"/>
              </a:rPr>
              <a:t>یوں واضح مقصد تدریس کو سمت فراہم کرتا ہے اور اسے معنی خیز بناتا ہے۔</a:t>
            </a:r>
          </a:p>
        </p:txBody>
      </p:sp>
    </p:spTree>
    <p:extLst>
      <p:ext uri="{BB962C8B-B14F-4D97-AF65-F5344CB8AC3E}">
        <p14:creationId xmlns:p14="http://schemas.microsoft.com/office/powerpoint/2010/main" val="3623488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8940285-D82F-E3C0-5DF6-D6233759669B}"/>
              </a:ext>
            </a:extLst>
          </p:cNvPr>
          <p:cNvSpPr/>
          <p:nvPr/>
        </p:nvSpPr>
        <p:spPr>
          <a:xfrm>
            <a:off x="16576397" y="-190500"/>
            <a:ext cx="1307829" cy="1307829"/>
          </a:xfrm>
          <a:custGeom>
            <a:avLst/>
            <a:gdLst/>
            <a:ahLst/>
            <a:cxnLst/>
            <a:rect l="l" t="t" r="r" b="b"/>
            <a:pathLst>
              <a:path w="1307829" h="1307829">
                <a:moveTo>
                  <a:pt x="0" y="0"/>
                </a:moveTo>
                <a:lnTo>
                  <a:pt x="1307829" y="0"/>
                </a:lnTo>
                <a:lnTo>
                  <a:pt x="1307829" y="1307829"/>
                </a:lnTo>
                <a:lnTo>
                  <a:pt x="0" y="1307829"/>
                </a:lnTo>
                <a:lnTo>
                  <a:pt x="0" y="0"/>
                </a:lnTo>
                <a:close/>
              </a:path>
            </a:pathLst>
          </a:custGeom>
          <a:blipFill>
            <a:blip r:embed="rId2"/>
            <a:stretch>
              <a:fillRect l="-18101" t="-12168" r="-33161" b="-17733"/>
            </a:stretch>
          </a:blipFill>
        </p:spPr>
      </p:sp>
      <p:sp>
        <p:nvSpPr>
          <p:cNvPr id="3" name="Rectangle 2">
            <a:extLst>
              <a:ext uri="{FF2B5EF4-FFF2-40B4-BE49-F238E27FC236}">
                <a16:creationId xmlns:a16="http://schemas.microsoft.com/office/drawing/2014/main" id="{1A1814CD-4FC4-40A3-A8AE-84B9244A13E8}"/>
              </a:ext>
            </a:extLst>
          </p:cNvPr>
          <p:cNvSpPr/>
          <p:nvPr/>
        </p:nvSpPr>
        <p:spPr>
          <a:xfrm>
            <a:off x="6634338" y="1605972"/>
            <a:ext cx="5019323" cy="1723549"/>
          </a:xfrm>
          <a:prstGeom prst="rect">
            <a:avLst/>
          </a:prstGeom>
        </p:spPr>
        <p:txBody>
          <a:bodyPr wrap="none">
            <a:spAutoFit/>
          </a:bodyPr>
          <a:lstStyle/>
          <a:p>
            <a:pPr algn="ctr" rtl="1"/>
            <a:r>
              <a:rPr lang="ur-PK" sz="6600" dirty="0">
                <a:solidFill>
                  <a:srgbClr val="FF0000"/>
                </a:solidFill>
                <a:latin typeface="Jameel Noori Nastaleeq" panose="02000503000000000004" pitchFamily="2" charset="-78"/>
                <a:cs typeface="Jameel Noori Nastaleeq" panose="02000503000000000004" pitchFamily="2" charset="-78"/>
              </a:rPr>
              <a:t>منصوبہ بندی کا اصول</a:t>
            </a:r>
          </a:p>
          <a:p>
            <a:pPr algn="ctr" rtl="1"/>
            <a:r>
              <a:rPr lang="ur-PK" sz="4000" dirty="0">
                <a:solidFill>
                  <a:srgbClr val="FF0000"/>
                </a:solidFill>
                <a:latin typeface="Jameel Noori Nastaleeq" panose="02000503000000000004" pitchFamily="2" charset="-78"/>
                <a:cs typeface="Jameel Noori Nastaleeq" panose="02000503000000000004" pitchFamily="2" charset="-78"/>
              </a:rPr>
              <a:t>(</a:t>
            </a:r>
            <a:r>
              <a:rPr lang="en-IN" sz="4000" dirty="0">
                <a:solidFill>
                  <a:srgbClr val="FF0000"/>
                </a:solidFill>
                <a:latin typeface="Jameel Noori Nastaleeq" panose="02000503000000000004" pitchFamily="2" charset="-78"/>
                <a:cs typeface="Jameel Noori Nastaleeq" panose="02000503000000000004" pitchFamily="2" charset="-78"/>
              </a:rPr>
              <a:t>Principle of Planning</a:t>
            </a:r>
            <a:r>
              <a:rPr lang="ur-PK" sz="4000" dirty="0">
                <a:solidFill>
                  <a:srgbClr val="FF0000"/>
                </a:solidFill>
                <a:latin typeface="Jameel Noori Nastaleeq" panose="02000503000000000004" pitchFamily="2" charset="-78"/>
                <a:cs typeface="Jameel Noori Nastaleeq" panose="02000503000000000004" pitchFamily="2" charset="-78"/>
              </a:rPr>
              <a:t>):</a:t>
            </a:r>
            <a:endParaRPr lang="en-IN" sz="4000" dirty="0">
              <a:solidFill>
                <a:srgbClr val="FF0000"/>
              </a:solidFill>
              <a:latin typeface="Jameel Noori Nastaleeq" panose="02000503000000000004" pitchFamily="2" charset="-78"/>
              <a:cs typeface="Jameel Noori Nastaleeq" panose="02000503000000000004" pitchFamily="2" charset="-78"/>
            </a:endParaRPr>
          </a:p>
        </p:txBody>
      </p:sp>
      <p:sp>
        <p:nvSpPr>
          <p:cNvPr id="4" name="Rectangle 3">
            <a:extLst>
              <a:ext uri="{FF2B5EF4-FFF2-40B4-BE49-F238E27FC236}">
                <a16:creationId xmlns:a16="http://schemas.microsoft.com/office/drawing/2014/main" id="{0A8C0568-4632-45DB-B635-46715F6B35FC}"/>
              </a:ext>
            </a:extLst>
          </p:cNvPr>
          <p:cNvSpPr/>
          <p:nvPr/>
        </p:nvSpPr>
        <p:spPr>
          <a:xfrm>
            <a:off x="831269" y="3902861"/>
            <a:ext cx="16383000" cy="4974439"/>
          </a:xfrm>
          <a:prstGeom prst="rect">
            <a:avLst/>
          </a:prstGeom>
        </p:spPr>
        <p:txBody>
          <a:bodyPr wrap="square">
            <a:spAutoFit/>
          </a:bodyPr>
          <a:lstStyle/>
          <a:p>
            <a:pPr algn="justLow" rtl="1">
              <a:lnSpc>
                <a:spcPct val="150000"/>
              </a:lnSpc>
            </a:pPr>
            <a:r>
              <a:rPr lang="ur-PK" sz="5400" dirty="0">
                <a:latin typeface="Jameel Noori Nastaleeq" panose="02000503000000000004" pitchFamily="2" charset="-78"/>
                <a:cs typeface="Jameel Noori Nastaleeq" panose="02000503000000000004" pitchFamily="2" charset="-78"/>
              </a:rPr>
              <a:t>جب تدریس کے مقاصد واضح ہو جائیں تو اگلا اہم مرحلہ منصوبہ بندی کا ہوتا ہے۔ایک منظم منصوبہ استاد کو یہ سمجھنے میں مدد دیتا ہے کہ سبق کو کس ترتیب سے پیش کرنا ہے اور کون سے وسائل استعمال کرنے ہیں۔اچھی منصوبہ بندی میں مواد کا انتخاب، تدریسی طریقہ کار کا تعین اور مناسب تدریسی آلات کی تیاری شامل ہوتی ہے۔اس طرح تدریس میں بے ترتیبی کے بجائے تسلسل اور اعتماد پیدا ہوتا ہے۔</a:t>
            </a:r>
          </a:p>
        </p:txBody>
      </p:sp>
    </p:spTree>
    <p:extLst>
      <p:ext uri="{BB962C8B-B14F-4D97-AF65-F5344CB8AC3E}">
        <p14:creationId xmlns:p14="http://schemas.microsoft.com/office/powerpoint/2010/main" val="4245728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8940285-D82F-E3C0-5DF6-D6233759669B}"/>
              </a:ext>
            </a:extLst>
          </p:cNvPr>
          <p:cNvSpPr/>
          <p:nvPr/>
        </p:nvSpPr>
        <p:spPr>
          <a:xfrm>
            <a:off x="16576397" y="-190500"/>
            <a:ext cx="1307829" cy="1307829"/>
          </a:xfrm>
          <a:custGeom>
            <a:avLst/>
            <a:gdLst/>
            <a:ahLst/>
            <a:cxnLst/>
            <a:rect l="l" t="t" r="r" b="b"/>
            <a:pathLst>
              <a:path w="1307829" h="1307829">
                <a:moveTo>
                  <a:pt x="0" y="0"/>
                </a:moveTo>
                <a:lnTo>
                  <a:pt x="1307829" y="0"/>
                </a:lnTo>
                <a:lnTo>
                  <a:pt x="1307829" y="1307829"/>
                </a:lnTo>
                <a:lnTo>
                  <a:pt x="0" y="1307829"/>
                </a:lnTo>
                <a:lnTo>
                  <a:pt x="0" y="0"/>
                </a:lnTo>
                <a:close/>
              </a:path>
            </a:pathLst>
          </a:custGeom>
          <a:blipFill>
            <a:blip r:embed="rId2"/>
            <a:stretch>
              <a:fillRect l="-18101" t="-12168" r="-33161" b="-17733"/>
            </a:stretch>
          </a:blipFill>
        </p:spPr>
      </p:sp>
      <p:sp>
        <p:nvSpPr>
          <p:cNvPr id="3" name="Rectangle 2">
            <a:extLst>
              <a:ext uri="{FF2B5EF4-FFF2-40B4-BE49-F238E27FC236}">
                <a16:creationId xmlns:a16="http://schemas.microsoft.com/office/drawing/2014/main" id="{1A1814CD-4FC4-40A3-A8AE-84B9244A13E8}"/>
              </a:ext>
            </a:extLst>
          </p:cNvPr>
          <p:cNvSpPr/>
          <p:nvPr/>
        </p:nvSpPr>
        <p:spPr>
          <a:xfrm>
            <a:off x="5544298" y="1562100"/>
            <a:ext cx="7199407" cy="1723549"/>
          </a:xfrm>
          <a:prstGeom prst="rect">
            <a:avLst/>
          </a:prstGeom>
        </p:spPr>
        <p:txBody>
          <a:bodyPr wrap="none">
            <a:spAutoFit/>
          </a:bodyPr>
          <a:lstStyle/>
          <a:p>
            <a:pPr algn="ctr" rtl="1"/>
            <a:r>
              <a:rPr lang="ur-PK" sz="6600" dirty="0">
                <a:solidFill>
                  <a:srgbClr val="FF0000"/>
                </a:solidFill>
                <a:latin typeface="Jameel Noori Nastaleeq" panose="02000503000000000004" pitchFamily="2" charset="-78"/>
                <a:cs typeface="Jameel Noori Nastaleeq" panose="02000503000000000004" pitchFamily="2" charset="-78"/>
              </a:rPr>
              <a:t>طفل مرکوزیت کا اصول</a:t>
            </a:r>
            <a:endParaRPr lang="en-US" sz="6600" dirty="0">
              <a:solidFill>
                <a:srgbClr val="FF0000"/>
              </a:solidFill>
              <a:latin typeface="Jameel Noori Nastaleeq" panose="02000503000000000004" pitchFamily="2" charset="-78"/>
              <a:cs typeface="Jameel Noori Nastaleeq" panose="02000503000000000004" pitchFamily="2" charset="-78"/>
            </a:endParaRPr>
          </a:p>
          <a:p>
            <a:pPr algn="ctr" rtl="1"/>
            <a:r>
              <a:rPr lang="ur-PK" sz="4000" dirty="0">
                <a:solidFill>
                  <a:srgbClr val="FF0000"/>
                </a:solidFill>
                <a:latin typeface="Jameel Noori Nastaleeq" panose="02000503000000000004" pitchFamily="2" charset="-78"/>
                <a:cs typeface="Jameel Noori Nastaleeq" panose="02000503000000000004" pitchFamily="2" charset="-78"/>
              </a:rPr>
              <a:t>(</a:t>
            </a:r>
            <a:r>
              <a:rPr lang="en-IN" sz="4000" dirty="0">
                <a:solidFill>
                  <a:srgbClr val="FF0000"/>
                </a:solidFill>
                <a:latin typeface="Jameel Noori Nastaleeq" panose="02000503000000000004" pitchFamily="2" charset="-78"/>
                <a:cs typeface="Jameel Noori Nastaleeq" panose="02000503000000000004" pitchFamily="2" charset="-78"/>
              </a:rPr>
              <a:t>Principle of Child Centeredness</a:t>
            </a:r>
            <a:r>
              <a:rPr lang="ur-PK" sz="4000" dirty="0">
                <a:solidFill>
                  <a:srgbClr val="FF0000"/>
                </a:solidFill>
                <a:latin typeface="Jameel Noori Nastaleeq" panose="02000503000000000004" pitchFamily="2" charset="-78"/>
                <a:cs typeface="Jameel Noori Nastaleeq" panose="02000503000000000004" pitchFamily="2" charset="-78"/>
              </a:rPr>
              <a:t>):</a:t>
            </a:r>
            <a:endParaRPr lang="en-IN" sz="4000" dirty="0">
              <a:solidFill>
                <a:srgbClr val="FF0000"/>
              </a:solidFill>
              <a:latin typeface="Jameel Noori Nastaleeq" panose="02000503000000000004" pitchFamily="2" charset="-78"/>
              <a:cs typeface="Jameel Noori Nastaleeq" panose="02000503000000000004" pitchFamily="2" charset="-78"/>
            </a:endParaRPr>
          </a:p>
        </p:txBody>
      </p:sp>
      <p:sp>
        <p:nvSpPr>
          <p:cNvPr id="4" name="Rectangle 3">
            <a:extLst>
              <a:ext uri="{FF2B5EF4-FFF2-40B4-BE49-F238E27FC236}">
                <a16:creationId xmlns:a16="http://schemas.microsoft.com/office/drawing/2014/main" id="{0A8C0568-4632-45DB-B635-46715F6B35FC}"/>
              </a:ext>
            </a:extLst>
          </p:cNvPr>
          <p:cNvSpPr/>
          <p:nvPr/>
        </p:nvSpPr>
        <p:spPr>
          <a:xfrm>
            <a:off x="831269" y="3858989"/>
            <a:ext cx="16383000" cy="4974439"/>
          </a:xfrm>
          <a:prstGeom prst="rect">
            <a:avLst/>
          </a:prstGeom>
        </p:spPr>
        <p:txBody>
          <a:bodyPr wrap="square">
            <a:spAutoFit/>
          </a:bodyPr>
          <a:lstStyle/>
          <a:p>
            <a:pPr algn="justLow" rtl="1">
              <a:lnSpc>
                <a:spcPct val="150000"/>
              </a:lnSpc>
            </a:pPr>
            <a:r>
              <a:rPr lang="ur-PK" sz="5400" dirty="0">
                <a:latin typeface="Jameel Noori Nastaleeq" panose="02000503000000000004" pitchFamily="2" charset="-78"/>
                <a:cs typeface="Jameel Noori Nastaleeq" panose="02000503000000000004" pitchFamily="2" charset="-78"/>
              </a:rPr>
              <a:t>منصوبہ بندی کے بعد یہ سمجھنا ضروری ہے کہ تدریس کا اصل مرکز کون ہے۔جدید تعلیمی فکر کے مطابق تدریس میں طلبہ کو مرکزی حیثیت حاصل ہونی چاہیے۔جب طلبہ کو سرگرمیوں، سوالات اور مباحثے میں شامل کیا جاتا ہے تو وہ سیکھنے کے عمل کا فعال حصہ بن جاتے ہیں۔اس صورت میں استاد ایک رہنما اور سہولت کار کے طور پر کردار ادا کرتا ہے، جس سے سیکھنا زیادہ بامعنی اور پائیدار ہو جاتا ہے۔</a:t>
            </a:r>
          </a:p>
        </p:txBody>
      </p:sp>
    </p:spTree>
    <p:extLst>
      <p:ext uri="{BB962C8B-B14F-4D97-AF65-F5344CB8AC3E}">
        <p14:creationId xmlns:p14="http://schemas.microsoft.com/office/powerpoint/2010/main" val="3846002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8940285-D82F-E3C0-5DF6-D6233759669B}"/>
              </a:ext>
            </a:extLst>
          </p:cNvPr>
          <p:cNvSpPr/>
          <p:nvPr/>
        </p:nvSpPr>
        <p:spPr>
          <a:xfrm>
            <a:off x="16576397" y="-190500"/>
            <a:ext cx="1307829" cy="1307829"/>
          </a:xfrm>
          <a:custGeom>
            <a:avLst/>
            <a:gdLst/>
            <a:ahLst/>
            <a:cxnLst/>
            <a:rect l="l" t="t" r="r" b="b"/>
            <a:pathLst>
              <a:path w="1307829" h="1307829">
                <a:moveTo>
                  <a:pt x="0" y="0"/>
                </a:moveTo>
                <a:lnTo>
                  <a:pt x="1307829" y="0"/>
                </a:lnTo>
                <a:lnTo>
                  <a:pt x="1307829" y="1307829"/>
                </a:lnTo>
                <a:lnTo>
                  <a:pt x="0" y="1307829"/>
                </a:lnTo>
                <a:lnTo>
                  <a:pt x="0" y="0"/>
                </a:lnTo>
                <a:close/>
              </a:path>
            </a:pathLst>
          </a:custGeom>
          <a:blipFill>
            <a:blip r:embed="rId2"/>
            <a:stretch>
              <a:fillRect l="-18101" t="-12168" r="-33161" b="-17733"/>
            </a:stretch>
          </a:blipFill>
        </p:spPr>
      </p:sp>
      <p:sp>
        <p:nvSpPr>
          <p:cNvPr id="3" name="Rectangle 2">
            <a:extLst>
              <a:ext uri="{FF2B5EF4-FFF2-40B4-BE49-F238E27FC236}">
                <a16:creationId xmlns:a16="http://schemas.microsoft.com/office/drawing/2014/main" id="{1A1814CD-4FC4-40A3-A8AE-84B9244A13E8}"/>
              </a:ext>
            </a:extLst>
          </p:cNvPr>
          <p:cNvSpPr/>
          <p:nvPr/>
        </p:nvSpPr>
        <p:spPr>
          <a:xfrm>
            <a:off x="5230113" y="1682172"/>
            <a:ext cx="7827784" cy="1723549"/>
          </a:xfrm>
          <a:prstGeom prst="rect">
            <a:avLst/>
          </a:prstGeom>
        </p:spPr>
        <p:txBody>
          <a:bodyPr wrap="none">
            <a:spAutoFit/>
          </a:bodyPr>
          <a:lstStyle/>
          <a:p>
            <a:pPr algn="ctr" rtl="1"/>
            <a:r>
              <a:rPr lang="ur-PK" sz="6600" dirty="0">
                <a:solidFill>
                  <a:srgbClr val="FF0000"/>
                </a:solidFill>
                <a:latin typeface="Jameel Noori Nastaleeq" panose="02000503000000000004" pitchFamily="2" charset="-78"/>
                <a:cs typeface="Jameel Noori Nastaleeq" panose="02000503000000000004" pitchFamily="2" charset="-78"/>
              </a:rPr>
              <a:t>انفرادی اختلافات کا اصول</a:t>
            </a:r>
            <a:endParaRPr lang="en-US" sz="6600" dirty="0">
              <a:solidFill>
                <a:srgbClr val="FF0000"/>
              </a:solidFill>
              <a:latin typeface="Jameel Noori Nastaleeq" panose="02000503000000000004" pitchFamily="2" charset="-78"/>
              <a:cs typeface="Jameel Noori Nastaleeq" panose="02000503000000000004" pitchFamily="2" charset="-78"/>
            </a:endParaRPr>
          </a:p>
          <a:p>
            <a:pPr algn="ctr" rtl="1"/>
            <a:r>
              <a:rPr lang="ur-PK" sz="4000" dirty="0">
                <a:solidFill>
                  <a:srgbClr val="FF0000"/>
                </a:solidFill>
                <a:latin typeface="Jameel Noori Nastaleeq" panose="02000503000000000004" pitchFamily="2" charset="-78"/>
                <a:cs typeface="Jameel Noori Nastaleeq" panose="02000503000000000004" pitchFamily="2" charset="-78"/>
              </a:rPr>
              <a:t>(</a:t>
            </a:r>
            <a:r>
              <a:rPr lang="en-IN" sz="4000" dirty="0">
                <a:solidFill>
                  <a:srgbClr val="FF0000"/>
                </a:solidFill>
                <a:latin typeface="Jameel Noori Nastaleeq" panose="02000503000000000004" pitchFamily="2" charset="-78"/>
                <a:cs typeface="Jameel Noori Nastaleeq" panose="02000503000000000004" pitchFamily="2" charset="-78"/>
              </a:rPr>
              <a:t>Principle of Individual Differences</a:t>
            </a:r>
            <a:r>
              <a:rPr lang="ur-PK" sz="4000" dirty="0">
                <a:solidFill>
                  <a:srgbClr val="FF0000"/>
                </a:solidFill>
                <a:latin typeface="Jameel Noori Nastaleeq" panose="02000503000000000004" pitchFamily="2" charset="-78"/>
                <a:cs typeface="Jameel Noori Nastaleeq" panose="02000503000000000004" pitchFamily="2" charset="-78"/>
              </a:rPr>
              <a:t>):</a:t>
            </a:r>
            <a:endParaRPr lang="en-IN" sz="4000" dirty="0">
              <a:solidFill>
                <a:srgbClr val="FF0000"/>
              </a:solidFill>
              <a:latin typeface="Jameel Noori Nastaleeq" panose="02000503000000000004" pitchFamily="2" charset="-78"/>
              <a:cs typeface="Jameel Noori Nastaleeq" panose="02000503000000000004" pitchFamily="2" charset="-78"/>
            </a:endParaRPr>
          </a:p>
        </p:txBody>
      </p:sp>
      <p:sp>
        <p:nvSpPr>
          <p:cNvPr id="4" name="Rectangle 3">
            <a:extLst>
              <a:ext uri="{FF2B5EF4-FFF2-40B4-BE49-F238E27FC236}">
                <a16:creationId xmlns:a16="http://schemas.microsoft.com/office/drawing/2014/main" id="{0A8C0568-4632-45DB-B635-46715F6B35FC}"/>
              </a:ext>
            </a:extLst>
          </p:cNvPr>
          <p:cNvSpPr/>
          <p:nvPr/>
        </p:nvSpPr>
        <p:spPr>
          <a:xfrm>
            <a:off x="831269" y="3979061"/>
            <a:ext cx="16383000" cy="4974439"/>
          </a:xfrm>
          <a:prstGeom prst="rect">
            <a:avLst/>
          </a:prstGeom>
        </p:spPr>
        <p:txBody>
          <a:bodyPr wrap="square">
            <a:spAutoFit/>
          </a:bodyPr>
          <a:lstStyle/>
          <a:p>
            <a:pPr algn="justLow" rtl="1">
              <a:lnSpc>
                <a:spcPct val="150000"/>
              </a:lnSpc>
            </a:pPr>
            <a:r>
              <a:rPr lang="ur-PK" sz="5400" dirty="0">
                <a:latin typeface="Jameel Noori Nastaleeq" panose="02000503000000000004" pitchFamily="2" charset="-78"/>
                <a:cs typeface="Jameel Noori Nastaleeq" panose="02000503000000000004" pitchFamily="2" charset="-78"/>
              </a:rPr>
              <a:t>چونکہ ہر طالب علم اپنی صلاحیتوں، دلچسپیوں اور سیکھنے کی رفتار کے اعتبار سے منفرد ہوتا ہے، اس لیے تدریس میں انفرادی اختلافات کا خیال رکھنا ضروری ہے۔کچھ طلبہ جلد سمجھ جاتے ہیں جبکہ کچھ کو زیادہ وقت درکار ہوتا ہے۔اسی لیے استاد کو مختلف طریقوں اور سرگرمیوں کے ذریعے ہر طالب علم کو سیکھنے کا مناسب موقع فراہم کرنا چاہیے۔یوں تدریس زیادہ منصفانہ اور مؤثر بن جاتی ہے۔</a:t>
            </a:r>
          </a:p>
        </p:txBody>
      </p:sp>
    </p:spTree>
    <p:extLst>
      <p:ext uri="{BB962C8B-B14F-4D97-AF65-F5344CB8AC3E}">
        <p14:creationId xmlns:p14="http://schemas.microsoft.com/office/powerpoint/2010/main" val="3213977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8940285-D82F-E3C0-5DF6-D6233759669B}"/>
              </a:ext>
            </a:extLst>
          </p:cNvPr>
          <p:cNvSpPr/>
          <p:nvPr/>
        </p:nvSpPr>
        <p:spPr>
          <a:xfrm>
            <a:off x="16576397" y="-190500"/>
            <a:ext cx="1307829" cy="1307829"/>
          </a:xfrm>
          <a:custGeom>
            <a:avLst/>
            <a:gdLst/>
            <a:ahLst/>
            <a:cxnLst/>
            <a:rect l="l" t="t" r="r" b="b"/>
            <a:pathLst>
              <a:path w="1307829" h="1307829">
                <a:moveTo>
                  <a:pt x="0" y="0"/>
                </a:moveTo>
                <a:lnTo>
                  <a:pt x="1307829" y="0"/>
                </a:lnTo>
                <a:lnTo>
                  <a:pt x="1307829" y="1307829"/>
                </a:lnTo>
                <a:lnTo>
                  <a:pt x="0" y="1307829"/>
                </a:lnTo>
                <a:lnTo>
                  <a:pt x="0" y="0"/>
                </a:lnTo>
                <a:close/>
              </a:path>
            </a:pathLst>
          </a:custGeom>
          <a:blipFill>
            <a:blip r:embed="rId2"/>
            <a:stretch>
              <a:fillRect l="-18101" t="-12168" r="-33161" b="-17733"/>
            </a:stretch>
          </a:blipFill>
        </p:spPr>
      </p:sp>
      <p:sp>
        <p:nvSpPr>
          <p:cNvPr id="3" name="Rectangle 2">
            <a:extLst>
              <a:ext uri="{FF2B5EF4-FFF2-40B4-BE49-F238E27FC236}">
                <a16:creationId xmlns:a16="http://schemas.microsoft.com/office/drawing/2014/main" id="{1A1814CD-4FC4-40A3-A8AE-84B9244A13E8}"/>
              </a:ext>
            </a:extLst>
          </p:cNvPr>
          <p:cNvSpPr/>
          <p:nvPr/>
        </p:nvSpPr>
        <p:spPr>
          <a:xfrm>
            <a:off x="4824555" y="2090467"/>
            <a:ext cx="8638904" cy="1723549"/>
          </a:xfrm>
          <a:prstGeom prst="rect">
            <a:avLst/>
          </a:prstGeom>
        </p:spPr>
        <p:txBody>
          <a:bodyPr wrap="none">
            <a:spAutoFit/>
          </a:bodyPr>
          <a:lstStyle/>
          <a:p>
            <a:pPr algn="ctr" rtl="1"/>
            <a:r>
              <a:rPr lang="ur-PK" sz="6600" dirty="0">
                <a:solidFill>
                  <a:srgbClr val="FF0000"/>
                </a:solidFill>
                <a:latin typeface="Jameel Noori Nastaleeq" panose="02000503000000000004" pitchFamily="2" charset="-78"/>
                <a:cs typeface="Jameel Noori Nastaleeq" panose="02000503000000000004" pitchFamily="2" charset="-78"/>
              </a:rPr>
              <a:t>سابقہ تجربات کے استعمال کا اصول</a:t>
            </a:r>
            <a:endParaRPr lang="en-US" sz="6600" dirty="0">
              <a:solidFill>
                <a:srgbClr val="FF0000"/>
              </a:solidFill>
              <a:latin typeface="Jameel Noori Nastaleeq" panose="02000503000000000004" pitchFamily="2" charset="-78"/>
              <a:cs typeface="Jameel Noori Nastaleeq" panose="02000503000000000004" pitchFamily="2" charset="-78"/>
            </a:endParaRPr>
          </a:p>
          <a:p>
            <a:pPr algn="ctr" rtl="1"/>
            <a:r>
              <a:rPr lang="ur-PK" sz="4000" dirty="0">
                <a:solidFill>
                  <a:srgbClr val="FF0000"/>
                </a:solidFill>
                <a:latin typeface="Jameel Noori Nastaleeq" panose="02000503000000000004" pitchFamily="2" charset="-78"/>
                <a:cs typeface="Jameel Noori Nastaleeq" panose="02000503000000000004" pitchFamily="2" charset="-78"/>
              </a:rPr>
              <a:t>(</a:t>
            </a:r>
            <a:r>
              <a:rPr lang="en-IN" sz="4000" dirty="0">
                <a:solidFill>
                  <a:srgbClr val="FF0000"/>
                </a:solidFill>
                <a:latin typeface="Jameel Noori Nastaleeq" panose="02000503000000000004" pitchFamily="2" charset="-78"/>
                <a:cs typeface="Jameel Noori Nastaleeq" panose="02000503000000000004" pitchFamily="2" charset="-78"/>
              </a:rPr>
              <a:t>Principle of Utilizing Past Experiences</a:t>
            </a:r>
            <a:r>
              <a:rPr lang="ur-PK" sz="4000" dirty="0">
                <a:solidFill>
                  <a:srgbClr val="FF0000"/>
                </a:solidFill>
                <a:latin typeface="Jameel Noori Nastaleeq" panose="02000503000000000004" pitchFamily="2" charset="-78"/>
                <a:cs typeface="Jameel Noori Nastaleeq" panose="02000503000000000004" pitchFamily="2" charset="-78"/>
              </a:rPr>
              <a:t>):</a:t>
            </a:r>
            <a:endParaRPr lang="en-IN" sz="4000" dirty="0">
              <a:solidFill>
                <a:srgbClr val="FF0000"/>
              </a:solidFill>
              <a:latin typeface="Jameel Noori Nastaleeq" panose="02000503000000000004" pitchFamily="2" charset="-78"/>
              <a:cs typeface="Jameel Noori Nastaleeq" panose="02000503000000000004" pitchFamily="2" charset="-78"/>
            </a:endParaRPr>
          </a:p>
        </p:txBody>
      </p:sp>
      <p:sp>
        <p:nvSpPr>
          <p:cNvPr id="4" name="Rectangle 3">
            <a:extLst>
              <a:ext uri="{FF2B5EF4-FFF2-40B4-BE49-F238E27FC236}">
                <a16:creationId xmlns:a16="http://schemas.microsoft.com/office/drawing/2014/main" id="{0A8C0568-4632-45DB-B635-46715F6B35FC}"/>
              </a:ext>
            </a:extLst>
          </p:cNvPr>
          <p:cNvSpPr/>
          <p:nvPr/>
        </p:nvSpPr>
        <p:spPr>
          <a:xfrm>
            <a:off x="831269" y="4387356"/>
            <a:ext cx="16383000" cy="3727944"/>
          </a:xfrm>
          <a:prstGeom prst="rect">
            <a:avLst/>
          </a:prstGeom>
        </p:spPr>
        <p:txBody>
          <a:bodyPr wrap="square">
            <a:spAutoFit/>
          </a:bodyPr>
          <a:lstStyle/>
          <a:p>
            <a:pPr algn="justLow" rtl="1">
              <a:lnSpc>
                <a:spcPct val="150000"/>
              </a:lnSpc>
            </a:pPr>
            <a:r>
              <a:rPr lang="ur-PK" sz="5400" dirty="0">
                <a:latin typeface="Jameel Noori Nastaleeq" panose="02000503000000000004" pitchFamily="2" charset="-78"/>
                <a:cs typeface="Jameel Noori Nastaleeq" panose="02000503000000000004" pitchFamily="2" charset="-78"/>
              </a:rPr>
              <a:t>سیکھنے کا عمل ہمیشہ پہلے سے موجود علم اور تجربات پر قائم ہوتا ہے۔اگر استاد نئے سبق کو طلبہ کی سابقہ معلومات سے جوڑ دے تو سمجھنے کا عمل آسان ہو جاتا ہے۔اس طرح طلبہ معلوم سے نامعلوم کی طرف قدم بڑھاتے ہیں اور نیا علم زیادہ دیر تک یاد رہتا ہے۔</a:t>
            </a:r>
          </a:p>
        </p:txBody>
      </p:sp>
    </p:spTree>
    <p:extLst>
      <p:ext uri="{BB962C8B-B14F-4D97-AF65-F5344CB8AC3E}">
        <p14:creationId xmlns:p14="http://schemas.microsoft.com/office/powerpoint/2010/main" val="3779597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8940285-D82F-E3C0-5DF6-D6233759669B}"/>
              </a:ext>
            </a:extLst>
          </p:cNvPr>
          <p:cNvSpPr/>
          <p:nvPr/>
        </p:nvSpPr>
        <p:spPr>
          <a:xfrm>
            <a:off x="16576397" y="-190500"/>
            <a:ext cx="1307829" cy="1307829"/>
          </a:xfrm>
          <a:custGeom>
            <a:avLst/>
            <a:gdLst/>
            <a:ahLst/>
            <a:cxnLst/>
            <a:rect l="l" t="t" r="r" b="b"/>
            <a:pathLst>
              <a:path w="1307829" h="1307829">
                <a:moveTo>
                  <a:pt x="0" y="0"/>
                </a:moveTo>
                <a:lnTo>
                  <a:pt x="1307829" y="0"/>
                </a:lnTo>
                <a:lnTo>
                  <a:pt x="1307829" y="1307829"/>
                </a:lnTo>
                <a:lnTo>
                  <a:pt x="0" y="1307829"/>
                </a:lnTo>
                <a:lnTo>
                  <a:pt x="0" y="0"/>
                </a:lnTo>
                <a:close/>
              </a:path>
            </a:pathLst>
          </a:custGeom>
          <a:blipFill>
            <a:blip r:embed="rId2"/>
            <a:stretch>
              <a:fillRect l="-18101" t="-12168" r="-33161" b="-17733"/>
            </a:stretch>
          </a:blipFill>
        </p:spPr>
      </p:sp>
      <p:sp>
        <p:nvSpPr>
          <p:cNvPr id="3" name="Rectangle 2">
            <a:extLst>
              <a:ext uri="{FF2B5EF4-FFF2-40B4-BE49-F238E27FC236}">
                <a16:creationId xmlns:a16="http://schemas.microsoft.com/office/drawing/2014/main" id="{1A1814CD-4FC4-40A3-A8AE-84B9244A13E8}"/>
              </a:ext>
            </a:extLst>
          </p:cNvPr>
          <p:cNvSpPr/>
          <p:nvPr/>
        </p:nvSpPr>
        <p:spPr>
          <a:xfrm>
            <a:off x="5189242" y="2014267"/>
            <a:ext cx="7909538" cy="1723549"/>
          </a:xfrm>
          <a:prstGeom prst="rect">
            <a:avLst/>
          </a:prstGeom>
        </p:spPr>
        <p:txBody>
          <a:bodyPr wrap="none">
            <a:spAutoFit/>
          </a:bodyPr>
          <a:lstStyle/>
          <a:p>
            <a:pPr algn="ctr" rtl="1"/>
            <a:r>
              <a:rPr lang="ur-PK" sz="6600" dirty="0">
                <a:solidFill>
                  <a:srgbClr val="FF0000"/>
                </a:solidFill>
                <a:latin typeface="Jameel Noori Nastaleeq" panose="02000503000000000004" pitchFamily="2" charset="-78"/>
                <a:cs typeface="Jameel Noori Nastaleeq" panose="02000503000000000004" pitchFamily="2" charset="-78"/>
              </a:rPr>
              <a:t>اصل زندگی سے ربط کا اصول</a:t>
            </a:r>
            <a:endParaRPr lang="en-US" sz="6600" dirty="0">
              <a:solidFill>
                <a:srgbClr val="FF0000"/>
              </a:solidFill>
              <a:latin typeface="Jameel Noori Nastaleeq" panose="02000503000000000004" pitchFamily="2" charset="-78"/>
              <a:cs typeface="Jameel Noori Nastaleeq" panose="02000503000000000004" pitchFamily="2" charset="-78"/>
            </a:endParaRPr>
          </a:p>
          <a:p>
            <a:pPr algn="ctr" rtl="1"/>
            <a:r>
              <a:rPr lang="ur-PK" sz="4000" dirty="0">
                <a:solidFill>
                  <a:srgbClr val="FF0000"/>
                </a:solidFill>
                <a:latin typeface="Jameel Noori Nastaleeq" panose="02000503000000000004" pitchFamily="2" charset="-78"/>
                <a:cs typeface="Jameel Noori Nastaleeq" panose="02000503000000000004" pitchFamily="2" charset="-78"/>
              </a:rPr>
              <a:t>(</a:t>
            </a:r>
            <a:r>
              <a:rPr lang="en-IN" sz="4000" dirty="0">
                <a:solidFill>
                  <a:srgbClr val="FF0000"/>
                </a:solidFill>
                <a:latin typeface="Jameel Noori Nastaleeq" panose="02000503000000000004" pitchFamily="2" charset="-78"/>
                <a:cs typeface="Jameel Noori Nastaleeq" panose="02000503000000000004" pitchFamily="2" charset="-78"/>
              </a:rPr>
              <a:t>Principle of Linking with Real Life</a:t>
            </a:r>
            <a:r>
              <a:rPr lang="ur-PK" sz="4000" dirty="0">
                <a:solidFill>
                  <a:srgbClr val="FF0000"/>
                </a:solidFill>
                <a:latin typeface="Jameel Noori Nastaleeq" panose="02000503000000000004" pitchFamily="2" charset="-78"/>
                <a:cs typeface="Jameel Noori Nastaleeq" panose="02000503000000000004" pitchFamily="2" charset="-78"/>
              </a:rPr>
              <a:t>):</a:t>
            </a:r>
            <a:endParaRPr lang="en-IN" sz="4000" dirty="0">
              <a:solidFill>
                <a:srgbClr val="FF0000"/>
              </a:solidFill>
              <a:latin typeface="Jameel Noori Nastaleeq" panose="02000503000000000004" pitchFamily="2" charset="-78"/>
              <a:cs typeface="Jameel Noori Nastaleeq" panose="02000503000000000004" pitchFamily="2" charset="-78"/>
            </a:endParaRPr>
          </a:p>
        </p:txBody>
      </p:sp>
      <p:sp>
        <p:nvSpPr>
          <p:cNvPr id="4" name="Rectangle 3">
            <a:extLst>
              <a:ext uri="{FF2B5EF4-FFF2-40B4-BE49-F238E27FC236}">
                <a16:creationId xmlns:a16="http://schemas.microsoft.com/office/drawing/2014/main" id="{0A8C0568-4632-45DB-B635-46715F6B35FC}"/>
              </a:ext>
            </a:extLst>
          </p:cNvPr>
          <p:cNvSpPr/>
          <p:nvPr/>
        </p:nvSpPr>
        <p:spPr>
          <a:xfrm>
            <a:off x="831269" y="4311156"/>
            <a:ext cx="16383000" cy="3727944"/>
          </a:xfrm>
          <a:prstGeom prst="rect">
            <a:avLst/>
          </a:prstGeom>
        </p:spPr>
        <p:txBody>
          <a:bodyPr wrap="square">
            <a:spAutoFit/>
          </a:bodyPr>
          <a:lstStyle/>
          <a:p>
            <a:pPr algn="justLow" rtl="1">
              <a:lnSpc>
                <a:spcPct val="150000"/>
              </a:lnSpc>
            </a:pPr>
            <a:r>
              <a:rPr lang="ur-PK" sz="5400" dirty="0">
                <a:latin typeface="Jameel Noori Nastaleeq" panose="02000503000000000004" pitchFamily="2" charset="-78"/>
                <a:cs typeface="Jameel Noori Nastaleeq" panose="02000503000000000004" pitchFamily="2" charset="-78"/>
              </a:rPr>
              <a:t>جب سبق کو روزمرہ زندگی سے جوڑ دیا جائے تو سیکھنا زیادہ بامعنی ہو جاتا ہے۔مثلاً ریاضی کے مسائل کو خرید و فروخت یا گھریلو مثالوں سے سمجھایا جائے تو طلبہ کو فوری طور پر اس کی افادیت کا احساس ہوتا ہے۔یوں تعلیم محض کتابی معلومات تک محدود نہیں رہتی بلکہ عملی زندگی کا حصہ بن جاتی ہے۔</a:t>
            </a:r>
          </a:p>
        </p:txBody>
      </p:sp>
    </p:spTree>
    <p:extLst>
      <p:ext uri="{BB962C8B-B14F-4D97-AF65-F5344CB8AC3E}">
        <p14:creationId xmlns:p14="http://schemas.microsoft.com/office/powerpoint/2010/main" val="3809678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835</TotalTime>
  <Words>1009</Words>
  <Application>Microsoft Office PowerPoint</Application>
  <PresentationFormat>Custom</PresentationFormat>
  <Paragraphs>73</Paragraphs>
  <Slides>18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Inter Bold</vt:lpstr>
      <vt:lpstr>Inter Bold Italics</vt:lpstr>
      <vt:lpstr>Jameel Noori Nastaleeq</vt:lpstr>
      <vt:lpstr>Calibri</vt:lpstr>
      <vt:lpstr>Arial</vt:lpstr>
      <vt:lpstr>Wingdings</vt:lpstr>
      <vt:lpstr>Inter</vt:lpstr>
      <vt:lpstr>Old Standard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Template_MBA Counselling Classes</dc:title>
  <dc:creator>CDOE Director</dc:creator>
  <cp:lastModifiedBy>MOHD GUFRAN</cp:lastModifiedBy>
  <cp:revision>87</cp:revision>
  <dcterms:created xsi:type="dcterms:W3CDTF">2006-08-16T00:00:00Z</dcterms:created>
  <dcterms:modified xsi:type="dcterms:W3CDTF">2026-05-10T18:08:53Z</dcterms:modified>
  <dc:identifier>DAG5qUTwqTE</dc:identifier>
</cp:coreProperties>
</file>