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9" r:id="rId4"/>
    <p:sldId id="270" r:id="rId5"/>
    <p:sldId id="276" r:id="rId6"/>
    <p:sldId id="290" r:id="rId7"/>
    <p:sldId id="289" r:id="rId8"/>
    <p:sldId id="288" r:id="rId9"/>
    <p:sldId id="291" r:id="rId10"/>
    <p:sldId id="292" r:id="rId11"/>
    <p:sldId id="293" r:id="rId12"/>
    <p:sldId id="287" r:id="rId13"/>
    <p:sldId id="294" r:id="rId14"/>
    <p:sldId id="295" r:id="rId15"/>
    <p:sldId id="268" r:id="rId16"/>
  </p:sldIdLst>
  <p:sldSz cx="18288000" cy="10287000"/>
  <p:notesSz cx="6858000" cy="9144000"/>
  <p:embeddedFontLst>
    <p:embeddedFont>
      <p:font typeface="Calibri" panose="020F0502020204030204" pitchFamily="34" charset="0"/>
      <p:regular r:id="rId17"/>
      <p:bold r:id="rId18"/>
      <p:italic r:id="rId19"/>
      <p:boldItalic r:id="rId20"/>
    </p:embeddedFont>
    <p:embeddedFont>
      <p:font typeface="Inter" panose="020B0604020202020204" charset="0"/>
      <p:regular r:id="rId21"/>
    </p:embeddedFont>
    <p:embeddedFont>
      <p:font typeface="Inter Bold" panose="020B0604020202020204" charset="0"/>
      <p:regular r:id="rId22"/>
    </p:embeddedFont>
    <p:embeddedFont>
      <p:font typeface="Inter Bold Italics" panose="020B0604020202020204" charset="0"/>
      <p:regular r:id="rId23"/>
    </p:embeddedFont>
    <p:embeddedFont>
      <p:font typeface="Jameel Noori Nastaleeq" panose="02000503000000000004" pitchFamily="2" charset="-78"/>
      <p:regular r:id="rId24"/>
      <p: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DC0"/>
    <a:srgbClr val="009A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421CA3-5120-44E4-AF2A-6E68B57C674D}" v="9" dt="2026-01-15T07:54:30.1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Freeform 3"/>
          <p:cNvSpPr/>
          <p:nvPr/>
        </p:nvSpPr>
        <p:spPr>
          <a:xfrm>
            <a:off x="8657680" y="7563167"/>
            <a:ext cx="1239838" cy="1239838"/>
          </a:xfrm>
          <a:custGeom>
            <a:avLst/>
            <a:gdLst/>
            <a:ahLst/>
            <a:cxnLst/>
            <a:rect l="l" t="t" r="r" b="b"/>
            <a:pathLst>
              <a:path w="1239838" h="1239838">
                <a:moveTo>
                  <a:pt x="0" y="0"/>
                </a:moveTo>
                <a:lnTo>
                  <a:pt x="1239838" y="0"/>
                </a:lnTo>
                <a:lnTo>
                  <a:pt x="1239838" y="1239838"/>
                </a:lnTo>
                <a:lnTo>
                  <a:pt x="0" y="1239838"/>
                </a:lnTo>
                <a:lnTo>
                  <a:pt x="0" y="0"/>
                </a:lnTo>
                <a:close/>
              </a:path>
            </a:pathLst>
          </a:custGeom>
          <a:blipFill>
            <a:blip r:embed="rId3"/>
            <a:stretch>
              <a:fillRect/>
            </a:stretch>
          </a:blipFill>
        </p:spPr>
      </p:sp>
      <p:sp>
        <p:nvSpPr>
          <p:cNvPr id="4" name="TextBox 4"/>
          <p:cNvSpPr txBox="1"/>
          <p:nvPr/>
        </p:nvSpPr>
        <p:spPr>
          <a:xfrm>
            <a:off x="4914900" y="2204657"/>
            <a:ext cx="8458200" cy="1446550"/>
          </a:xfrm>
          <a:prstGeom prst="rect">
            <a:avLst/>
          </a:prstGeom>
        </p:spPr>
        <p:txBody>
          <a:bodyPr wrap="square" lIns="0" tIns="0" rIns="0" bIns="0" rtlCol="0" anchor="t">
            <a:spAutoFit/>
          </a:bodyPr>
          <a:lstStyle/>
          <a:p>
            <a:pPr lvl="0" algn="ctr" rtl="1"/>
            <a:r>
              <a:rPr lang="ur-PK" sz="5400">
                <a:solidFill>
                  <a:srgbClr val="1F1F1F"/>
                </a:solidFill>
                <a:effectLst/>
                <a:ea typeface="Calibri" panose="020F0502020204030204" pitchFamily="34" charset="0"/>
                <a:cs typeface="Jameel Noori Nastaleeq" panose="02000503000000000004" pitchFamily="2" charset="-78"/>
              </a:rPr>
              <a:t>تدریس کےمراحل</a:t>
            </a:r>
            <a:endParaRPr lang="ur-PK" sz="5400" dirty="0">
              <a:solidFill>
                <a:srgbClr val="1F1F1F"/>
              </a:solidFill>
              <a:effectLst/>
              <a:ea typeface="Calibri" panose="020F0502020204030204" pitchFamily="34" charset="0"/>
              <a:cs typeface="Jameel Noori Nastaleeq" panose="02000503000000000004" pitchFamily="2" charset="-78"/>
            </a:endParaRPr>
          </a:p>
          <a:p>
            <a:pPr lvl="0" algn="ctr"/>
            <a:r>
              <a:rPr lang="en-IN" sz="4000" b="1" spc="-159" dirty="0">
                <a:solidFill>
                  <a:srgbClr val="1F1F1F"/>
                </a:solidFill>
                <a:latin typeface="Jameel Noori Nastaleeq" panose="02000503000000020004" pitchFamily="2" charset="-78"/>
                <a:ea typeface="Calibri" panose="020F0502020204030204" pitchFamily="34" charset="0"/>
                <a:cs typeface="Jameel Noori Nastaleeq" panose="02000503000000000004" pitchFamily="2" charset="-78"/>
                <a:sym typeface="Inter Bold"/>
              </a:rPr>
              <a:t>(Phases of Teaching)</a:t>
            </a:r>
            <a:endParaRPr lang="en-US" sz="4000" b="1" spc="-159" dirty="0">
              <a:solidFill>
                <a:srgbClr val="C00000"/>
              </a:solidFill>
              <a:latin typeface="Jameel Noori Nastaleeq" panose="02000503000000020004" pitchFamily="2" charset="-78"/>
              <a:ea typeface="Inter Bold"/>
              <a:cs typeface="Jameel Noori Nastaleeq" panose="02000503000000020004" pitchFamily="2" charset="-78"/>
              <a:sym typeface="Inter Bold"/>
            </a:endParaRPr>
          </a:p>
        </p:txBody>
      </p:sp>
      <p:sp>
        <p:nvSpPr>
          <p:cNvPr id="6" name="TextBox 6"/>
          <p:cNvSpPr txBox="1"/>
          <p:nvPr/>
        </p:nvSpPr>
        <p:spPr>
          <a:xfrm>
            <a:off x="4830565" y="4570412"/>
            <a:ext cx="8894068" cy="1833835"/>
          </a:xfrm>
          <a:prstGeom prst="rect">
            <a:avLst/>
          </a:prstGeom>
        </p:spPr>
        <p:txBody>
          <a:bodyPr lIns="0" tIns="0" rIns="0" bIns="0" rtlCol="0" anchor="t">
            <a:spAutoFit/>
          </a:bodyPr>
          <a:lstStyle/>
          <a:p>
            <a:pPr algn="ctr">
              <a:lnSpc>
                <a:spcPts val="3719"/>
              </a:lnSpc>
            </a:pPr>
            <a:endParaRPr lang="en-US" sz="3999" b="1" spc="-119" dirty="0">
              <a:solidFill>
                <a:srgbClr val="CA0013"/>
              </a:solidFill>
              <a:latin typeface="Inter Bold"/>
              <a:ea typeface="Inter Bold"/>
              <a:cs typeface="Inter Bold"/>
              <a:sym typeface="Inter Bold"/>
            </a:endParaRPr>
          </a:p>
          <a:p>
            <a:pPr algn="ctr">
              <a:lnSpc>
                <a:spcPts val="3719"/>
              </a:lnSpc>
            </a:pPr>
            <a:r>
              <a:rPr lang="en-US" sz="3999" b="1" spc="-119" dirty="0" err="1">
                <a:solidFill>
                  <a:srgbClr val="CA0013"/>
                </a:solidFill>
                <a:latin typeface="Inter Bold"/>
                <a:ea typeface="Inter Bold"/>
                <a:cs typeface="Inter Bold"/>
                <a:sym typeface="Inter Bold"/>
              </a:rPr>
              <a:t>Mohd</a:t>
            </a:r>
            <a:r>
              <a:rPr lang="en-US" sz="3999" b="1" spc="-119" dirty="0">
                <a:solidFill>
                  <a:srgbClr val="CA0013"/>
                </a:solidFill>
                <a:latin typeface="Inter Bold"/>
                <a:ea typeface="Inter Bold"/>
                <a:cs typeface="Inter Bold"/>
                <a:sym typeface="Inter Bold"/>
              </a:rPr>
              <a:t> </a:t>
            </a:r>
            <a:r>
              <a:rPr lang="en-US" sz="3999" b="1" spc="-119" dirty="0" err="1">
                <a:solidFill>
                  <a:srgbClr val="CA0013"/>
                </a:solidFill>
                <a:latin typeface="Inter Bold"/>
                <a:ea typeface="Inter Bold"/>
                <a:cs typeface="Inter Bold"/>
                <a:sym typeface="Inter Bold"/>
              </a:rPr>
              <a:t>Gufran</a:t>
            </a:r>
            <a:r>
              <a:rPr lang="en-US" sz="3999" b="1" spc="-119" dirty="0">
                <a:solidFill>
                  <a:srgbClr val="CA0013"/>
                </a:solidFill>
                <a:latin typeface="Inter Bold"/>
                <a:ea typeface="Inter Bold"/>
                <a:cs typeface="Inter Bold"/>
                <a:sym typeface="Inter Bold"/>
              </a:rPr>
              <a:t> </a:t>
            </a:r>
            <a:r>
              <a:rPr lang="en-US" sz="3999" b="1" spc="-119" dirty="0" err="1">
                <a:solidFill>
                  <a:srgbClr val="CA0013"/>
                </a:solidFill>
                <a:latin typeface="Inter Bold"/>
                <a:ea typeface="Inter Bold"/>
                <a:cs typeface="Inter Bold"/>
                <a:sym typeface="Inter Bold"/>
              </a:rPr>
              <a:t>Barkati</a:t>
            </a:r>
            <a:endParaRPr lang="en-US" sz="3999" b="1" spc="-119" dirty="0">
              <a:solidFill>
                <a:srgbClr val="CA0013"/>
              </a:solidFill>
              <a:latin typeface="Inter Bold"/>
              <a:ea typeface="Inter Bold"/>
              <a:cs typeface="Inter Bold"/>
              <a:sym typeface="Inter Bold"/>
            </a:endParaRPr>
          </a:p>
          <a:p>
            <a:pPr algn="ctr">
              <a:lnSpc>
                <a:spcPts val="3162"/>
              </a:lnSpc>
            </a:pPr>
            <a:r>
              <a:rPr lang="en-US" sz="2800" b="1" i="1" spc="-102" dirty="0">
                <a:solidFill>
                  <a:srgbClr val="CA0013"/>
                </a:solidFill>
                <a:latin typeface="Inter Bold Italics"/>
                <a:ea typeface="Inter Bold Italics"/>
                <a:cs typeface="Inter Bold Italics"/>
                <a:sym typeface="Inter Bold Italics"/>
              </a:rPr>
              <a:t>Asst. Prof , CDOE, MANUU</a:t>
            </a:r>
          </a:p>
          <a:p>
            <a:pPr marL="0" lvl="0" indent="0" algn="ctr">
              <a:lnSpc>
                <a:spcPts val="3719"/>
              </a:lnSpc>
            </a:pPr>
            <a:endParaRPr lang="en-US" sz="3400" b="1" i="1" spc="-102" dirty="0">
              <a:solidFill>
                <a:srgbClr val="CA0013"/>
              </a:solidFill>
              <a:latin typeface="Inter Bold Italics"/>
              <a:ea typeface="Inter Bold Italics"/>
              <a:cs typeface="Inter Bold Italics"/>
              <a:sym typeface="Inter Bold Italics"/>
            </a:endParaRPr>
          </a:p>
        </p:txBody>
      </p:sp>
      <p:sp>
        <p:nvSpPr>
          <p:cNvPr id="7" name="TextBox 7"/>
          <p:cNvSpPr txBox="1"/>
          <p:nvPr/>
        </p:nvSpPr>
        <p:spPr>
          <a:xfrm>
            <a:off x="6083745" y="6603047"/>
            <a:ext cx="6387708" cy="359778"/>
          </a:xfrm>
          <a:prstGeom prst="rect">
            <a:avLst/>
          </a:prstGeom>
        </p:spPr>
        <p:txBody>
          <a:bodyPr lIns="0" tIns="0" rIns="0" bIns="0" rtlCol="0" anchor="t">
            <a:spAutoFit/>
          </a:bodyPr>
          <a:lstStyle/>
          <a:p>
            <a:pPr marL="0" lvl="0" indent="0" algn="ctr">
              <a:lnSpc>
                <a:spcPts val="2790"/>
              </a:lnSpc>
            </a:pPr>
            <a:r>
              <a:rPr lang="en-US" sz="3000" b="1" spc="-89" dirty="0">
                <a:solidFill>
                  <a:srgbClr val="055E0E"/>
                </a:solidFill>
                <a:latin typeface="Inter Bold"/>
                <a:ea typeface="Inter Bold"/>
                <a:cs typeface="Inter Bold"/>
                <a:sym typeface="Inter Bold"/>
              </a:rPr>
              <a:t>30</a:t>
            </a:r>
            <a:r>
              <a:rPr lang="en-US" sz="3000" b="1" spc="-89" baseline="30000" dirty="0">
                <a:solidFill>
                  <a:srgbClr val="055E0E"/>
                </a:solidFill>
                <a:latin typeface="Inter Bold"/>
                <a:ea typeface="Inter Bold"/>
                <a:cs typeface="Inter Bold"/>
                <a:sym typeface="Inter Bold"/>
              </a:rPr>
              <a:t>th</a:t>
            </a:r>
            <a:r>
              <a:rPr lang="en-US" sz="3000" b="1" spc="-89" dirty="0">
                <a:solidFill>
                  <a:srgbClr val="055E0E"/>
                </a:solidFill>
                <a:latin typeface="Inter Bold"/>
                <a:ea typeface="Inter Bold"/>
                <a:cs typeface="Inter Bold"/>
                <a:sym typeface="Inter Bold"/>
              </a:rPr>
              <a:t>  April 2026</a:t>
            </a:r>
          </a:p>
        </p:txBody>
      </p:sp>
      <p:sp>
        <p:nvSpPr>
          <p:cNvPr id="8" name="TextBox 8"/>
          <p:cNvSpPr txBox="1"/>
          <p:nvPr/>
        </p:nvSpPr>
        <p:spPr>
          <a:xfrm>
            <a:off x="655329" y="320440"/>
            <a:ext cx="2646943" cy="555119"/>
          </a:xfrm>
          <a:prstGeom prst="rect">
            <a:avLst/>
          </a:prstGeom>
        </p:spPr>
        <p:txBody>
          <a:bodyPr lIns="0" tIns="0" rIns="0" bIns="0" rtlCol="0" anchor="t">
            <a:spAutoFit/>
          </a:bodyPr>
          <a:lstStyle/>
          <a:p>
            <a:pPr algn="ctr">
              <a:lnSpc>
                <a:spcPts val="2139"/>
              </a:lnSpc>
            </a:pPr>
            <a:r>
              <a:rPr lang="en-US" sz="2300" spc="-69">
                <a:solidFill>
                  <a:srgbClr val="CA0013"/>
                </a:solidFill>
                <a:latin typeface="Inter"/>
                <a:ea typeface="Inter"/>
                <a:cs typeface="Inter"/>
                <a:sym typeface="Inter"/>
              </a:rPr>
              <a:t>Centre for Distance </a:t>
            </a:r>
          </a:p>
          <a:p>
            <a:pPr marL="0" lvl="0" indent="0" algn="ctr">
              <a:lnSpc>
                <a:spcPts val="2139"/>
              </a:lnSpc>
            </a:pPr>
            <a:r>
              <a:rPr lang="en-US" sz="2300" spc="-69">
                <a:solidFill>
                  <a:srgbClr val="CA0013"/>
                </a:solidFill>
                <a:latin typeface="Inter"/>
                <a:ea typeface="Inter"/>
                <a:cs typeface="Inter"/>
                <a:sym typeface="Inter"/>
              </a:rPr>
              <a:t>and Online Distance</a:t>
            </a:r>
          </a:p>
        </p:txBody>
      </p:sp>
      <p:sp>
        <p:nvSpPr>
          <p:cNvPr id="9" name="TextBox 9"/>
          <p:cNvSpPr txBox="1"/>
          <p:nvPr/>
        </p:nvSpPr>
        <p:spPr>
          <a:xfrm>
            <a:off x="5457155" y="9040177"/>
            <a:ext cx="7640888" cy="445770"/>
          </a:xfrm>
          <a:prstGeom prst="rect">
            <a:avLst/>
          </a:prstGeom>
        </p:spPr>
        <p:txBody>
          <a:bodyPr lIns="0" tIns="0" rIns="0" bIns="0" rtlCol="0" anchor="t">
            <a:spAutoFit/>
          </a:bodyPr>
          <a:lstStyle/>
          <a:p>
            <a:pPr marL="0" lvl="0" indent="0" algn="ctr">
              <a:lnSpc>
                <a:spcPts val="2790"/>
              </a:lnSpc>
            </a:pPr>
            <a:r>
              <a:rPr lang="en-US" sz="3000" b="1" spc="-89">
                <a:solidFill>
                  <a:srgbClr val="CA0013"/>
                </a:solidFill>
                <a:latin typeface="Old Standard Bold"/>
                <a:ea typeface="Old Standard Bold"/>
                <a:cs typeface="Old Standard Bold"/>
                <a:sym typeface="Old Standard Bold"/>
              </a:rPr>
              <a:t>Maulana Azad National Urdu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8940285-D82F-E3C0-5DF6-D6233759669B}"/>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1A1814CD-4FC4-40A3-A8AE-84B9244A13E8}"/>
              </a:ext>
            </a:extLst>
          </p:cNvPr>
          <p:cNvSpPr/>
          <p:nvPr/>
        </p:nvSpPr>
        <p:spPr>
          <a:xfrm>
            <a:off x="6775404" y="952500"/>
            <a:ext cx="4737194" cy="1723549"/>
          </a:xfrm>
          <a:prstGeom prst="rect">
            <a:avLst/>
          </a:prstGeom>
        </p:spPr>
        <p:txBody>
          <a:bodyPr wrap="none">
            <a:spAutoFit/>
          </a:bodyPr>
          <a:lstStyle/>
          <a:p>
            <a:pPr algn="ctr" rtl="1"/>
            <a:r>
              <a:rPr lang="ur-PK" sz="6600" dirty="0">
                <a:solidFill>
                  <a:srgbClr val="FF0000"/>
                </a:solidFill>
                <a:latin typeface="Jameel Noori Nastaleeq" panose="02000503000000000004" pitchFamily="2" charset="-78"/>
                <a:cs typeface="Jameel Noori Nastaleeq" panose="02000503000000000004" pitchFamily="2" charset="-78"/>
              </a:rPr>
              <a:t>تدریس کےبعد کا مرحلہ</a:t>
            </a:r>
          </a:p>
          <a:p>
            <a:pPr algn="ctr" rtl="1"/>
            <a:r>
              <a:rPr lang="ur-PK" sz="4000" dirty="0">
                <a:solidFill>
                  <a:srgbClr val="FF0000"/>
                </a:solidFill>
                <a:latin typeface="Jameel Noori Nastaleeq" panose="02000503000000000004" pitchFamily="2" charset="-78"/>
                <a:cs typeface="Jameel Noori Nastaleeq" panose="02000503000000000004" pitchFamily="2" charset="-78"/>
              </a:rPr>
              <a:t>(</a:t>
            </a:r>
            <a:r>
              <a:rPr lang="en-US" sz="4000" dirty="0">
                <a:solidFill>
                  <a:srgbClr val="FF0000"/>
                </a:solidFill>
                <a:latin typeface="Jameel Noori Nastaleeq" panose="02000503000000000004" pitchFamily="2" charset="-78"/>
                <a:cs typeface="Jameel Noori Nastaleeq" panose="02000503000000000004" pitchFamily="2" charset="-78"/>
              </a:rPr>
              <a:t>Post-Active Phase</a:t>
            </a:r>
            <a:r>
              <a:rPr lang="ur-PK" sz="4000" dirty="0">
                <a:solidFill>
                  <a:srgbClr val="FF0000"/>
                </a:solidFill>
                <a:latin typeface="Jameel Noori Nastaleeq" panose="02000503000000000004" pitchFamily="2" charset="-78"/>
                <a:cs typeface="Jameel Noori Nastaleeq" panose="02000503000000000004" pitchFamily="2" charset="-78"/>
              </a:rPr>
              <a:t>)</a:t>
            </a:r>
            <a:endParaRPr lang="en-IN" sz="4000" dirty="0">
              <a:solidFill>
                <a:srgbClr val="FF0000"/>
              </a:solidFill>
              <a:latin typeface="Jameel Noori Nastaleeq" panose="02000503000000000004" pitchFamily="2" charset="-78"/>
              <a:cs typeface="Jameel Noori Nastaleeq" panose="02000503000000000004" pitchFamily="2" charset="-78"/>
            </a:endParaRPr>
          </a:p>
        </p:txBody>
      </p:sp>
      <p:sp>
        <p:nvSpPr>
          <p:cNvPr id="4" name="Rectangle 3">
            <a:extLst>
              <a:ext uri="{FF2B5EF4-FFF2-40B4-BE49-F238E27FC236}">
                <a16:creationId xmlns:a16="http://schemas.microsoft.com/office/drawing/2014/main" id="{0A8C0568-4632-45DB-B635-46715F6B35FC}"/>
              </a:ext>
            </a:extLst>
          </p:cNvPr>
          <p:cNvSpPr/>
          <p:nvPr/>
        </p:nvSpPr>
        <p:spPr>
          <a:xfrm>
            <a:off x="952500" y="3086100"/>
            <a:ext cx="16383000" cy="6647974"/>
          </a:xfrm>
          <a:prstGeom prst="rect">
            <a:avLst/>
          </a:prstGeom>
        </p:spPr>
        <p:txBody>
          <a:bodyPr wrap="square">
            <a:spAutoFit/>
          </a:bodyPr>
          <a:lstStyle/>
          <a:p>
            <a:pPr algn="justLow" rtl="1">
              <a:lnSpc>
                <a:spcPct val="150000"/>
              </a:lnSpc>
            </a:pPr>
            <a:r>
              <a:rPr lang="en-US" sz="4800" dirty="0">
                <a:latin typeface="Jameel Noori Nastaleeq" panose="02000503000000000004" pitchFamily="2" charset="-78"/>
                <a:cs typeface="Jameel Noori Nastaleeq" panose="02000503000000000004" pitchFamily="2" charset="-78"/>
              </a:rPr>
              <a:t>	</a:t>
            </a:r>
            <a:r>
              <a:rPr lang="ur-PK" sz="4800" dirty="0">
                <a:latin typeface="Jameel Noori Nastaleeq" panose="02000503000000000004" pitchFamily="2" charset="-78"/>
                <a:cs typeface="Jameel Noori Nastaleeq" panose="02000503000000000004" pitchFamily="2" charset="-78"/>
              </a:rPr>
              <a:t>تدریس کا تیسرا مرحلہ وہ ہے جو سبق ختم ہونے کے بعد شروع ہوتا ہے۔ اس مرحلے میں استاد اپنی تدریس اور طلبہ کے سیکھنے کا جائزہ لیتا ہے۔</a:t>
            </a:r>
          </a:p>
          <a:p>
            <a:pPr algn="justLow" rtl="1">
              <a:lnSpc>
                <a:spcPct val="150000"/>
              </a:lnSpc>
            </a:pPr>
            <a:r>
              <a:rPr lang="ur-PK" sz="4800" dirty="0">
                <a:latin typeface="Jameel Noori Nastaleeq" panose="02000503000000000004" pitchFamily="2" charset="-78"/>
                <a:cs typeface="Jameel Noori Nastaleeq" panose="02000503000000000004" pitchFamily="2" charset="-78"/>
              </a:rPr>
              <a:t>سب سے پہلے استاد جانچ اور تشخیص کے ذریعے یہ معلوم کرتا ہے کہ طلبہ نے سبق کو کس حد تک سمجھا اور تدریسی مقاصد کتنے حاصل ہوئے۔ اس مقصد کے لیے سوالات، کلاس ٹیسٹ، اسائنمنٹ یا ہوم ورک کا استعمال کیا جاتا ہے۔</a:t>
            </a:r>
          </a:p>
          <a:p>
            <a:pPr algn="justLow" rtl="1">
              <a:lnSpc>
                <a:spcPct val="150000"/>
              </a:lnSpc>
            </a:pPr>
            <a:r>
              <a:rPr lang="ur-PK" sz="4800" dirty="0">
                <a:latin typeface="Jameel Noori Nastaleeq" panose="02000503000000000004" pitchFamily="2" charset="-78"/>
                <a:cs typeface="Jameel Noori Nastaleeq" panose="02000503000000000004" pitchFamily="2" charset="-78"/>
              </a:rPr>
              <a:t>اس کے بعد استاد اپنی تدریس پر غور و فکر کرتا ہے۔ وہ یہ سوچتا ہے کہ کون سا طریقہ زیادہ مؤثر رہا اور کن نکات کو مزید بہتر بنانے کی ضرورت ہے۔</a:t>
            </a:r>
          </a:p>
        </p:txBody>
      </p:sp>
    </p:spTree>
    <p:extLst>
      <p:ext uri="{BB962C8B-B14F-4D97-AF65-F5344CB8AC3E}">
        <p14:creationId xmlns:p14="http://schemas.microsoft.com/office/powerpoint/2010/main" val="4214876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8940285-D82F-E3C0-5DF6-D6233759669B}"/>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1A1814CD-4FC4-40A3-A8AE-84B9244A13E8}"/>
              </a:ext>
            </a:extLst>
          </p:cNvPr>
          <p:cNvSpPr/>
          <p:nvPr/>
        </p:nvSpPr>
        <p:spPr>
          <a:xfrm>
            <a:off x="5497010" y="952500"/>
            <a:ext cx="7293984" cy="1723549"/>
          </a:xfrm>
          <a:prstGeom prst="rect">
            <a:avLst/>
          </a:prstGeom>
        </p:spPr>
        <p:txBody>
          <a:bodyPr wrap="none">
            <a:spAutoFit/>
          </a:bodyPr>
          <a:lstStyle/>
          <a:p>
            <a:pPr algn="ctr" rtl="1"/>
            <a:r>
              <a:rPr lang="ur-PK" sz="6600" dirty="0">
                <a:solidFill>
                  <a:srgbClr val="FF0000"/>
                </a:solidFill>
                <a:latin typeface="Jameel Noori Nastaleeq" panose="02000503000000000004" pitchFamily="2" charset="-78"/>
                <a:cs typeface="Jameel Noori Nastaleeq" panose="02000503000000000004" pitchFamily="2" charset="-78"/>
              </a:rPr>
              <a:t>تدریس کےبعد کا مرحلہ(جاری۔۔)</a:t>
            </a:r>
          </a:p>
          <a:p>
            <a:pPr algn="ctr"/>
            <a:r>
              <a:rPr lang="en-US" sz="4000" dirty="0">
                <a:solidFill>
                  <a:srgbClr val="FF0000"/>
                </a:solidFill>
                <a:latin typeface="Jameel Noori Nastaleeq" panose="02000503000000000004" pitchFamily="2" charset="-78"/>
                <a:cs typeface="Jameel Noori Nastaleeq" panose="02000503000000000004" pitchFamily="2" charset="-78"/>
              </a:rPr>
              <a:t>Post-Active Phase (Continued..)</a:t>
            </a:r>
            <a:endParaRPr lang="en-IN" sz="4000" dirty="0">
              <a:solidFill>
                <a:srgbClr val="FF0000"/>
              </a:solidFill>
              <a:latin typeface="Jameel Noori Nastaleeq" panose="02000503000000000004" pitchFamily="2" charset="-78"/>
              <a:cs typeface="Jameel Noori Nastaleeq" panose="02000503000000000004" pitchFamily="2" charset="-78"/>
            </a:endParaRPr>
          </a:p>
        </p:txBody>
      </p:sp>
      <p:sp>
        <p:nvSpPr>
          <p:cNvPr id="4" name="Rectangle 3">
            <a:extLst>
              <a:ext uri="{FF2B5EF4-FFF2-40B4-BE49-F238E27FC236}">
                <a16:creationId xmlns:a16="http://schemas.microsoft.com/office/drawing/2014/main" id="{0A8C0568-4632-45DB-B635-46715F6B35FC}"/>
              </a:ext>
            </a:extLst>
          </p:cNvPr>
          <p:cNvSpPr/>
          <p:nvPr/>
        </p:nvSpPr>
        <p:spPr>
          <a:xfrm>
            <a:off x="952500" y="3086100"/>
            <a:ext cx="16383000" cy="5539978"/>
          </a:xfrm>
          <a:prstGeom prst="rect">
            <a:avLst/>
          </a:prstGeom>
        </p:spPr>
        <p:txBody>
          <a:bodyPr wrap="square">
            <a:spAutoFit/>
          </a:bodyPr>
          <a:lstStyle/>
          <a:p>
            <a:pPr algn="justLow" rtl="1">
              <a:lnSpc>
                <a:spcPct val="150000"/>
              </a:lnSpc>
            </a:pPr>
            <a:r>
              <a:rPr lang="ur-PK" sz="4800" dirty="0">
                <a:latin typeface="Jameel Noori Nastaleeq" panose="02000503000000000004" pitchFamily="2" charset="-78"/>
                <a:cs typeface="Jameel Noori Nastaleeq" panose="02000503000000000004" pitchFamily="2" charset="-78"/>
              </a:rPr>
              <a:t>	اسی مرحلے میں کمزور طلبہ اور مشکل تصورات کی نشاندہی بھی کی جاتی ہے تاکہ آئندہ تدریس کو بہتر بنایا جاسکے۔ استاد طلبہ کو مناسب فیڈ بیک دیتا ہے اور ان سے اپنی تدریس کے بارے میں رائے بھی حاصل کرتا ہے۔</a:t>
            </a:r>
          </a:p>
          <a:p>
            <a:pPr algn="justLow" rtl="1">
              <a:lnSpc>
                <a:spcPct val="150000"/>
              </a:lnSpc>
            </a:pPr>
            <a:r>
              <a:rPr lang="ur-PK" sz="4800" dirty="0">
                <a:latin typeface="Jameel Noori Nastaleeq" panose="02000503000000000004" pitchFamily="2" charset="-78"/>
                <a:cs typeface="Jameel Noori Nastaleeq" panose="02000503000000000004" pitchFamily="2" charset="-78"/>
              </a:rPr>
              <a:t>	یہ مرحلہ اگلے سبق کی منصوبہ بندی میں بھی مدد فراہم کرتا ہے کیونکہ تشخیص کے نتائج کی بنیاد پر استاد اپنی آئندہ تدریسی حکمت عملی کو بہتر بناتا ہے۔</a:t>
            </a:r>
          </a:p>
          <a:p>
            <a:pPr algn="justLow" rtl="1">
              <a:lnSpc>
                <a:spcPct val="150000"/>
              </a:lnSpc>
            </a:pPr>
            <a:r>
              <a:rPr lang="ur-PK" sz="4800" dirty="0">
                <a:latin typeface="Jameel Noori Nastaleeq" panose="02000503000000000004" pitchFamily="2" charset="-78"/>
                <a:cs typeface="Jameel Noori Nastaleeq" panose="02000503000000000004" pitchFamily="2" charset="-78"/>
              </a:rPr>
              <a:t>	یوں یہ مرحلہ تدریس کے عمل کو مزید مؤثر اور بامقصد بنانے میں اہم کردار ادا کرتا ہے۔</a:t>
            </a:r>
          </a:p>
        </p:txBody>
      </p:sp>
    </p:spTree>
    <p:extLst>
      <p:ext uri="{BB962C8B-B14F-4D97-AF65-F5344CB8AC3E}">
        <p14:creationId xmlns:p14="http://schemas.microsoft.com/office/powerpoint/2010/main" val="2814337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8940285-D82F-E3C0-5DF6-D6233759669B}"/>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1A1814CD-4FC4-40A3-A8AE-84B9244A13E8}"/>
              </a:ext>
            </a:extLst>
          </p:cNvPr>
          <p:cNvSpPr/>
          <p:nvPr/>
        </p:nvSpPr>
        <p:spPr>
          <a:xfrm>
            <a:off x="7657856" y="875347"/>
            <a:ext cx="2972288" cy="1723549"/>
          </a:xfrm>
          <a:prstGeom prst="rect">
            <a:avLst/>
          </a:prstGeom>
        </p:spPr>
        <p:txBody>
          <a:bodyPr wrap="none">
            <a:spAutoFit/>
          </a:bodyPr>
          <a:lstStyle/>
          <a:p>
            <a:pPr algn="ctr" rtl="1"/>
            <a:r>
              <a:rPr lang="ur-PK" sz="6600" dirty="0">
                <a:solidFill>
                  <a:srgbClr val="FF0000"/>
                </a:solidFill>
                <a:latin typeface="Jameel Noori Nastaleeq" panose="02000503000000000004" pitchFamily="2" charset="-78"/>
                <a:cs typeface="Jameel Noori Nastaleeq" panose="02000503000000000004" pitchFamily="2" charset="-78"/>
              </a:rPr>
              <a:t>خلاصہ </a:t>
            </a:r>
            <a:endParaRPr lang="en-US" sz="6600" dirty="0">
              <a:solidFill>
                <a:srgbClr val="FF0000"/>
              </a:solidFill>
              <a:latin typeface="Jameel Noori Nastaleeq" panose="02000503000000000004" pitchFamily="2" charset="-78"/>
              <a:cs typeface="Jameel Noori Nastaleeq" panose="02000503000000000004" pitchFamily="2" charset="-78"/>
            </a:endParaRPr>
          </a:p>
          <a:p>
            <a:pPr algn="ctr" rtl="1"/>
            <a:r>
              <a:rPr lang="ur-PK" sz="4000" dirty="0">
                <a:solidFill>
                  <a:srgbClr val="FF0000"/>
                </a:solidFill>
                <a:latin typeface="Jameel Noori Nastaleeq" panose="02000503000000000004" pitchFamily="2" charset="-78"/>
                <a:cs typeface="Jameel Noori Nastaleeq" panose="02000503000000000004" pitchFamily="2" charset="-78"/>
              </a:rPr>
              <a:t>(</a:t>
            </a:r>
            <a:r>
              <a:rPr lang="en-IN" sz="4000" dirty="0">
                <a:solidFill>
                  <a:srgbClr val="FF0000"/>
                </a:solidFill>
                <a:latin typeface="Jameel Noori Nastaleeq" panose="02000503000000000004" pitchFamily="2" charset="-78"/>
                <a:cs typeface="Jameel Noori Nastaleeq" panose="02000503000000000004" pitchFamily="2" charset="-78"/>
              </a:rPr>
              <a:t>Conclusion</a:t>
            </a:r>
            <a:r>
              <a:rPr lang="ur-PK" sz="4000" dirty="0">
                <a:solidFill>
                  <a:srgbClr val="FF0000"/>
                </a:solidFill>
                <a:latin typeface="Jameel Noori Nastaleeq" panose="02000503000000000004" pitchFamily="2" charset="-78"/>
                <a:cs typeface="Jameel Noori Nastaleeq" panose="02000503000000000004" pitchFamily="2" charset="-78"/>
              </a:rPr>
              <a:t>):</a:t>
            </a:r>
            <a:endParaRPr lang="en-IN" sz="4000" dirty="0">
              <a:solidFill>
                <a:srgbClr val="FF0000"/>
              </a:solidFill>
              <a:latin typeface="Jameel Noori Nastaleeq" panose="02000503000000000004" pitchFamily="2" charset="-78"/>
              <a:cs typeface="Jameel Noori Nastaleeq" panose="02000503000000000004" pitchFamily="2" charset="-78"/>
            </a:endParaRPr>
          </a:p>
        </p:txBody>
      </p:sp>
      <p:sp>
        <p:nvSpPr>
          <p:cNvPr id="4" name="Rectangle 3">
            <a:extLst>
              <a:ext uri="{FF2B5EF4-FFF2-40B4-BE49-F238E27FC236}">
                <a16:creationId xmlns:a16="http://schemas.microsoft.com/office/drawing/2014/main" id="{0A8C0568-4632-45DB-B635-46715F6B35FC}"/>
              </a:ext>
            </a:extLst>
          </p:cNvPr>
          <p:cNvSpPr/>
          <p:nvPr/>
        </p:nvSpPr>
        <p:spPr>
          <a:xfrm>
            <a:off x="847311" y="3009900"/>
            <a:ext cx="16383000" cy="5539978"/>
          </a:xfrm>
          <a:prstGeom prst="rect">
            <a:avLst/>
          </a:prstGeom>
        </p:spPr>
        <p:txBody>
          <a:bodyPr wrap="square">
            <a:spAutoFit/>
          </a:bodyPr>
          <a:lstStyle/>
          <a:p>
            <a:pPr algn="justLow" rtl="1">
              <a:lnSpc>
                <a:spcPct val="150000"/>
              </a:lnSpc>
            </a:pPr>
            <a:r>
              <a:rPr lang="ur-PK" sz="4800" dirty="0">
                <a:latin typeface="Jameel Noori Nastaleeq" panose="02000503000000000004" pitchFamily="2" charset="-78"/>
                <a:cs typeface="Jameel Noori Nastaleeq" panose="02000503000000000004" pitchFamily="2" charset="-78"/>
              </a:rPr>
              <a:t>	یوں ہم دیکھتے ہیں کہ تدریس ایک مسلسل اور منظم عمل ہے جو تین اہم مراحل پر مشتمل ہوتا ہے۔ تدریس سے پہلے منصوبہ بندی کی جاتی ہے، تدریس کے دوران طلبہ کے ساتھ تعامل قائم کیا جاتا ہے اور تدریس کے بعد تشخیص اور غور و فکر کے ذریعے بہتری کی کوشش کی جاتی ہے۔</a:t>
            </a:r>
          </a:p>
          <a:p>
            <a:pPr algn="justLow" rtl="1">
              <a:lnSpc>
                <a:spcPct val="150000"/>
              </a:lnSpc>
            </a:pPr>
            <a:r>
              <a:rPr lang="ur-PK" sz="4800" dirty="0">
                <a:latin typeface="Jameel Noori Nastaleeq" panose="02000503000000000004" pitchFamily="2" charset="-78"/>
                <a:cs typeface="Jameel Noori Nastaleeq" panose="02000503000000000004" pitchFamily="2" charset="-78"/>
              </a:rPr>
              <a:t>	جب استاد ان تینوں مراحل کو متوازن انداز میں اختیار کرتا ہے تو تدریس زیادہ مؤثر، دلچسپ اور بامعنی بن جاتی ہے۔ اسی لیے ایک کامیاب استاد وہی سمجھا جاتا ہے جو نہ صرف اچھی تدریس کرے بلکہ اپنی تدریس کا مسلسل جائزہ بھی لیتا رہے۔</a:t>
            </a:r>
          </a:p>
        </p:txBody>
      </p:sp>
    </p:spTree>
    <p:extLst>
      <p:ext uri="{BB962C8B-B14F-4D97-AF65-F5344CB8AC3E}">
        <p14:creationId xmlns:p14="http://schemas.microsoft.com/office/powerpoint/2010/main" val="2409391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8940285-D82F-E3C0-5DF6-D6233759669B}"/>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1A1814CD-4FC4-40A3-A8AE-84B9244A13E8}"/>
              </a:ext>
            </a:extLst>
          </p:cNvPr>
          <p:cNvSpPr/>
          <p:nvPr/>
        </p:nvSpPr>
        <p:spPr>
          <a:xfrm>
            <a:off x="7358896" y="563331"/>
            <a:ext cx="3570208" cy="1107996"/>
          </a:xfrm>
          <a:prstGeom prst="rect">
            <a:avLst/>
          </a:prstGeom>
        </p:spPr>
        <p:txBody>
          <a:bodyPr wrap="none">
            <a:spAutoFit/>
          </a:bodyPr>
          <a:lstStyle/>
          <a:p>
            <a:pPr algn="ctr" rtl="1"/>
            <a:r>
              <a:rPr lang="ur-PK" sz="6600" dirty="0">
                <a:solidFill>
                  <a:srgbClr val="FF0000"/>
                </a:solidFill>
                <a:latin typeface="Jameel Noori Nastaleeq" panose="02000503000000000004" pitchFamily="2" charset="-78"/>
                <a:cs typeface="Jameel Noori Nastaleeq" panose="02000503000000000004" pitchFamily="2" charset="-78"/>
              </a:rPr>
              <a:t>معروضی سوالات</a:t>
            </a:r>
            <a:endParaRPr lang="en-US" sz="6600" dirty="0">
              <a:solidFill>
                <a:srgbClr val="FF0000"/>
              </a:solidFill>
              <a:latin typeface="Jameel Noori Nastaleeq" panose="02000503000000000004" pitchFamily="2" charset="-78"/>
              <a:cs typeface="Jameel Noori Nastaleeq" panose="02000503000000000004" pitchFamily="2" charset="-78"/>
            </a:endParaRPr>
          </a:p>
        </p:txBody>
      </p:sp>
      <p:sp>
        <p:nvSpPr>
          <p:cNvPr id="4" name="Rectangle 3">
            <a:extLst>
              <a:ext uri="{FF2B5EF4-FFF2-40B4-BE49-F238E27FC236}">
                <a16:creationId xmlns:a16="http://schemas.microsoft.com/office/drawing/2014/main" id="{0A8C0568-4632-45DB-B635-46715F6B35FC}"/>
              </a:ext>
            </a:extLst>
          </p:cNvPr>
          <p:cNvSpPr/>
          <p:nvPr/>
        </p:nvSpPr>
        <p:spPr>
          <a:xfrm>
            <a:off x="847311" y="1671327"/>
            <a:ext cx="16383000" cy="9248686"/>
          </a:xfrm>
          <a:prstGeom prst="rect">
            <a:avLst/>
          </a:prstGeom>
        </p:spPr>
        <p:txBody>
          <a:bodyPr wrap="square">
            <a:spAutoFit/>
          </a:bodyPr>
          <a:lstStyle/>
          <a:p>
            <a:pPr algn="justLow" rtl="1">
              <a:lnSpc>
                <a:spcPct val="150000"/>
              </a:lnSpc>
            </a:pPr>
            <a:r>
              <a:rPr lang="en-US" sz="4000" dirty="0">
                <a:latin typeface="Jameel Noori Nastaleeq" panose="02000503000000000004" pitchFamily="2" charset="-78"/>
                <a:cs typeface="Jameel Noori Nastaleeq" panose="02000503000000000004" pitchFamily="2" charset="-78"/>
              </a:rPr>
              <a:t>1</a:t>
            </a:r>
            <a:r>
              <a:rPr lang="ur-PK" sz="4000" dirty="0">
                <a:latin typeface="Jameel Noori Nastaleeq" panose="02000503000000000004" pitchFamily="2" charset="-78"/>
                <a:cs typeface="Jameel Noori Nastaleeq" panose="02000503000000000004" pitchFamily="2" charset="-78"/>
              </a:rPr>
              <a:t>۔ درج ذیل میں سے کون سا کام </a:t>
            </a:r>
            <a:r>
              <a:rPr lang="en-IN" sz="4000" dirty="0">
                <a:latin typeface="Jameel Noori Nastaleeq" panose="02000503000000000004" pitchFamily="2" charset="-78"/>
                <a:cs typeface="Jameel Noori Nastaleeq" panose="02000503000000000004" pitchFamily="2" charset="-78"/>
              </a:rPr>
              <a:t>Pre-active Phase </a:t>
            </a:r>
            <a:r>
              <a:rPr lang="ur-PK" sz="4000" dirty="0">
                <a:latin typeface="Jameel Noori Nastaleeq" panose="02000503000000000004" pitchFamily="2" charset="-78"/>
                <a:cs typeface="Jameel Noori Nastaleeq" panose="02000503000000000004" pitchFamily="2" charset="-78"/>
              </a:rPr>
              <a:t>میں شامل ہے؟</a:t>
            </a:r>
          </a:p>
          <a:p>
            <a:pPr algn="justLow" rtl="1">
              <a:lnSpc>
                <a:spcPct val="150000"/>
              </a:lnSpc>
            </a:pPr>
            <a:r>
              <a:rPr lang="ur-PK" sz="4000" dirty="0">
                <a:latin typeface="Jameel Noori Nastaleeq" panose="02000503000000000004" pitchFamily="2" charset="-78"/>
                <a:cs typeface="Jameel Noori Nastaleeq" panose="02000503000000000004" pitchFamily="2" charset="-78"/>
              </a:rPr>
              <a:t>الف)سوال و جواب					ب)تشخیص</a:t>
            </a:r>
          </a:p>
          <a:p>
            <a:pPr algn="justLow" rtl="1">
              <a:lnSpc>
                <a:spcPct val="150000"/>
              </a:lnSpc>
            </a:pPr>
            <a:r>
              <a:rPr lang="ur-PK" sz="4000" dirty="0">
                <a:latin typeface="Jameel Noori Nastaleeq" panose="02000503000000000004" pitchFamily="2" charset="-78"/>
                <a:cs typeface="Jameel Noori Nastaleeq" panose="02000503000000000004" pitchFamily="2" charset="-78"/>
              </a:rPr>
              <a:t>ب)م</a:t>
            </a:r>
            <a:r>
              <a:rPr lang="ur-PK" sz="4000" b="1" dirty="0">
                <a:latin typeface="Jameel Noori Nastaleeq" panose="02000503000000000004" pitchFamily="2" charset="-78"/>
                <a:cs typeface="Jameel Noori Nastaleeq" panose="02000503000000000004" pitchFamily="2" charset="-78"/>
              </a:rPr>
              <a:t>قاصد کا تعین</a:t>
            </a:r>
            <a:r>
              <a:rPr lang="ur-PK" sz="4000" dirty="0">
                <a:latin typeface="Jameel Noori Nastaleeq" panose="02000503000000000004" pitchFamily="2" charset="-78"/>
                <a:cs typeface="Jameel Noori Nastaleeq" panose="02000503000000000004" pitchFamily="2" charset="-78"/>
              </a:rPr>
              <a:t>			   		د)فیڈ بیک دینا</a:t>
            </a:r>
          </a:p>
          <a:p>
            <a:pPr algn="justLow" rtl="1">
              <a:lnSpc>
                <a:spcPct val="150000"/>
              </a:lnSpc>
            </a:pPr>
            <a:r>
              <a:rPr lang="en-US" sz="4000" dirty="0">
                <a:latin typeface="Jameel Noori Nastaleeq" panose="02000503000000000004" pitchFamily="2" charset="-78"/>
                <a:cs typeface="Jameel Noori Nastaleeq" panose="02000503000000000004" pitchFamily="2" charset="-78"/>
              </a:rPr>
              <a:t>2</a:t>
            </a:r>
            <a:r>
              <a:rPr lang="ur-PK" sz="4000" dirty="0">
                <a:latin typeface="Jameel Noori Nastaleeq" panose="02000503000000000004" pitchFamily="2" charset="-78"/>
                <a:cs typeface="Jameel Noori Nastaleeq" panose="02000503000000000004" pitchFamily="2" charset="-78"/>
              </a:rPr>
              <a:t>۔طلبہ کی فعال شرکت کس مرحلے میں زیادہ اہم ہوتی ہے؟</a:t>
            </a:r>
          </a:p>
          <a:p>
            <a:pPr algn="justLow" rtl="1">
              <a:lnSpc>
                <a:spcPct val="150000"/>
              </a:lnSpc>
            </a:pPr>
            <a:r>
              <a:rPr lang="ur-PK" sz="4000" dirty="0">
                <a:latin typeface="Jameel Noori Nastaleeq" panose="02000503000000000004" pitchFamily="2" charset="-78"/>
                <a:cs typeface="Jameel Noori Nastaleeq" panose="02000503000000000004" pitchFamily="2" charset="-78"/>
              </a:rPr>
              <a:t>الف) </a:t>
            </a:r>
            <a:r>
              <a:rPr lang="en-IN" sz="4000" dirty="0">
                <a:latin typeface="Jameel Noori Nastaleeq" panose="02000503000000000004" pitchFamily="2" charset="-78"/>
                <a:cs typeface="Jameel Noori Nastaleeq" panose="02000503000000000004" pitchFamily="2" charset="-78"/>
              </a:rPr>
              <a:t>Pre-active Phase</a:t>
            </a:r>
            <a:r>
              <a:rPr lang="ur-PK" sz="4000" dirty="0">
                <a:latin typeface="Jameel Noori Nastaleeq" panose="02000503000000000004" pitchFamily="2" charset="-78"/>
                <a:cs typeface="Jameel Noori Nastaleeq" panose="02000503000000000004" pitchFamily="2" charset="-78"/>
              </a:rPr>
              <a:t>			ب) </a:t>
            </a:r>
            <a:r>
              <a:rPr lang="en-IN" sz="4000" b="1" dirty="0">
                <a:latin typeface="Jameel Noori Nastaleeq" panose="02000503000000000004" pitchFamily="2" charset="-78"/>
                <a:cs typeface="Jameel Noori Nastaleeq" panose="02000503000000000004" pitchFamily="2" charset="-78"/>
              </a:rPr>
              <a:t>Interactive Phase</a:t>
            </a:r>
          </a:p>
          <a:p>
            <a:pPr algn="justLow" rtl="1">
              <a:lnSpc>
                <a:spcPct val="150000"/>
              </a:lnSpc>
            </a:pPr>
            <a:r>
              <a:rPr lang="ur-PK" sz="4000" dirty="0">
                <a:latin typeface="Jameel Noori Nastaleeq" panose="02000503000000000004" pitchFamily="2" charset="-78"/>
                <a:cs typeface="Jameel Noori Nastaleeq" panose="02000503000000000004" pitchFamily="2" charset="-78"/>
              </a:rPr>
              <a:t>ج) </a:t>
            </a:r>
            <a:r>
              <a:rPr lang="en-IN" sz="4000" dirty="0">
                <a:latin typeface="Jameel Noori Nastaleeq" panose="02000503000000000004" pitchFamily="2" charset="-78"/>
                <a:cs typeface="Jameel Noori Nastaleeq" panose="02000503000000000004" pitchFamily="2" charset="-78"/>
              </a:rPr>
              <a:t>Post-active Phase</a:t>
            </a:r>
            <a:r>
              <a:rPr lang="ur-PK" sz="4000" dirty="0">
                <a:latin typeface="Jameel Noori Nastaleeq" panose="02000503000000000004" pitchFamily="2" charset="-78"/>
                <a:cs typeface="Jameel Noori Nastaleeq" panose="02000503000000000004" pitchFamily="2" charset="-78"/>
              </a:rPr>
              <a:t>			د) </a:t>
            </a:r>
            <a:r>
              <a:rPr lang="en-IN" sz="4000" dirty="0">
                <a:latin typeface="Jameel Noori Nastaleeq" panose="02000503000000000004" pitchFamily="2" charset="-78"/>
                <a:cs typeface="Jameel Noori Nastaleeq" panose="02000503000000000004" pitchFamily="2" charset="-78"/>
              </a:rPr>
              <a:t>Planning Phase</a:t>
            </a:r>
            <a:endParaRPr lang="ur-PK" sz="4000" dirty="0">
              <a:latin typeface="Jameel Noori Nastaleeq" panose="02000503000000000004" pitchFamily="2" charset="-78"/>
              <a:cs typeface="Jameel Noori Nastaleeq" panose="02000503000000000004" pitchFamily="2" charset="-78"/>
            </a:endParaRPr>
          </a:p>
          <a:p>
            <a:pPr algn="justLow" rtl="1">
              <a:lnSpc>
                <a:spcPct val="150000"/>
              </a:lnSpc>
            </a:pPr>
            <a:r>
              <a:rPr lang="en-US" sz="4000" dirty="0">
                <a:latin typeface="Jameel Noori Nastaleeq" panose="02000503000000000004" pitchFamily="2" charset="-78"/>
                <a:cs typeface="Jameel Noori Nastaleeq" panose="02000503000000000004" pitchFamily="2" charset="-78"/>
              </a:rPr>
              <a:t>3</a:t>
            </a:r>
            <a:r>
              <a:rPr lang="ur-PK" sz="4000" dirty="0">
                <a:latin typeface="Jameel Noori Nastaleeq" panose="02000503000000000004" pitchFamily="2" charset="-78"/>
                <a:cs typeface="Jameel Noori Nastaleeq" panose="02000503000000000004" pitchFamily="2" charset="-78"/>
              </a:rPr>
              <a:t>۔ درج ذیل میں سے کون سا کام </a:t>
            </a:r>
            <a:r>
              <a:rPr lang="en-IN" sz="4000" dirty="0">
                <a:latin typeface="Jameel Noori Nastaleeq" panose="02000503000000000004" pitchFamily="2" charset="-78"/>
                <a:cs typeface="Jameel Noori Nastaleeq" panose="02000503000000000004" pitchFamily="2" charset="-78"/>
              </a:rPr>
              <a:t>Post-active Phase </a:t>
            </a:r>
            <a:r>
              <a:rPr lang="ur-PK" sz="4000" dirty="0">
                <a:latin typeface="Jameel Noori Nastaleeq" panose="02000503000000000004" pitchFamily="2" charset="-78"/>
                <a:cs typeface="Jameel Noori Nastaleeq" panose="02000503000000000004" pitchFamily="2" charset="-78"/>
              </a:rPr>
              <a:t>میں شامل ہے؟</a:t>
            </a:r>
          </a:p>
          <a:p>
            <a:pPr algn="justLow" rtl="1">
              <a:lnSpc>
                <a:spcPct val="150000"/>
              </a:lnSpc>
            </a:pPr>
            <a:r>
              <a:rPr lang="ur-PK" sz="4000" dirty="0">
                <a:latin typeface="Jameel Noori Nastaleeq" panose="02000503000000000004" pitchFamily="2" charset="-78"/>
                <a:cs typeface="Jameel Noori Nastaleeq" panose="02000503000000000004" pitchFamily="2" charset="-78"/>
              </a:rPr>
              <a:t>الف) مواد کا انتخاب</a:t>
            </a:r>
            <a:r>
              <a:rPr lang="en-US" sz="4000" dirty="0">
                <a:latin typeface="Jameel Noori Nastaleeq" panose="02000503000000000004" pitchFamily="2" charset="-78"/>
                <a:cs typeface="Jameel Noori Nastaleeq" panose="02000503000000000004" pitchFamily="2" charset="-78"/>
              </a:rPr>
              <a:t>					</a:t>
            </a:r>
            <a:r>
              <a:rPr lang="ur-PK" sz="4000" dirty="0">
                <a:latin typeface="Jameel Noori Nastaleeq" panose="02000503000000000004" pitchFamily="2" charset="-78"/>
                <a:cs typeface="Jameel Noori Nastaleeq" panose="02000503000000000004" pitchFamily="2" charset="-78"/>
              </a:rPr>
              <a:t>ب) سبق پیش کرنا</a:t>
            </a:r>
          </a:p>
          <a:p>
            <a:pPr algn="justLow" rtl="1">
              <a:lnSpc>
                <a:spcPct val="150000"/>
              </a:lnSpc>
            </a:pPr>
            <a:r>
              <a:rPr lang="ur-PK" sz="4000" dirty="0">
                <a:latin typeface="Jameel Noori Nastaleeq" panose="02000503000000000004" pitchFamily="2" charset="-78"/>
                <a:cs typeface="Jameel Noori Nastaleeq" panose="02000503000000000004" pitchFamily="2" charset="-78"/>
              </a:rPr>
              <a:t>ج) </a:t>
            </a:r>
            <a:r>
              <a:rPr lang="ur-PK" sz="4000" b="1" dirty="0">
                <a:latin typeface="Jameel Noori Nastaleeq" panose="02000503000000000004" pitchFamily="2" charset="-78"/>
                <a:cs typeface="Jameel Noori Nastaleeq" panose="02000503000000000004" pitchFamily="2" charset="-78"/>
              </a:rPr>
              <a:t>تشخیص کرنا</a:t>
            </a:r>
            <a:r>
              <a:rPr lang="en-US" sz="4000" dirty="0">
                <a:latin typeface="Jameel Noori Nastaleeq" panose="02000503000000000004" pitchFamily="2" charset="-78"/>
                <a:cs typeface="Jameel Noori Nastaleeq" panose="02000503000000000004" pitchFamily="2" charset="-78"/>
              </a:rPr>
              <a:t>					</a:t>
            </a:r>
            <a:r>
              <a:rPr lang="ur-PK" sz="4000" dirty="0">
                <a:latin typeface="Jameel Noori Nastaleeq" panose="02000503000000000004" pitchFamily="2" charset="-78"/>
                <a:cs typeface="Jameel Noori Nastaleeq" panose="02000503000000000004" pitchFamily="2" charset="-78"/>
              </a:rPr>
              <a:t>د) تدریسی معاونات تیار کرنا</a:t>
            </a:r>
          </a:p>
          <a:p>
            <a:pPr algn="justLow" rtl="1">
              <a:lnSpc>
                <a:spcPct val="150000"/>
              </a:lnSpc>
            </a:pPr>
            <a:endParaRPr lang="en-IN" sz="4000" dirty="0">
              <a:latin typeface="Jameel Noori Nastaleeq" panose="02000503000000000004" pitchFamily="2" charset="-78"/>
              <a:cs typeface="Jameel Noori Nastaleeq" panose="02000503000000000004" pitchFamily="2" charset="-78"/>
            </a:endParaRPr>
          </a:p>
        </p:txBody>
      </p:sp>
    </p:spTree>
    <p:extLst>
      <p:ext uri="{BB962C8B-B14F-4D97-AF65-F5344CB8AC3E}">
        <p14:creationId xmlns:p14="http://schemas.microsoft.com/office/powerpoint/2010/main" val="256670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8940285-D82F-E3C0-5DF6-D6233759669B}"/>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1A1814CD-4FC4-40A3-A8AE-84B9244A13E8}"/>
              </a:ext>
            </a:extLst>
          </p:cNvPr>
          <p:cNvSpPr/>
          <p:nvPr/>
        </p:nvSpPr>
        <p:spPr>
          <a:xfrm>
            <a:off x="7358896" y="563331"/>
            <a:ext cx="3570208" cy="1107996"/>
          </a:xfrm>
          <a:prstGeom prst="rect">
            <a:avLst/>
          </a:prstGeom>
        </p:spPr>
        <p:txBody>
          <a:bodyPr wrap="none">
            <a:spAutoFit/>
          </a:bodyPr>
          <a:lstStyle/>
          <a:p>
            <a:pPr algn="ctr" rtl="1"/>
            <a:r>
              <a:rPr lang="ur-PK" sz="6600" dirty="0">
                <a:solidFill>
                  <a:srgbClr val="FF0000"/>
                </a:solidFill>
                <a:latin typeface="Jameel Noori Nastaleeq" panose="02000503000000000004" pitchFamily="2" charset="-78"/>
                <a:cs typeface="Jameel Noori Nastaleeq" panose="02000503000000000004" pitchFamily="2" charset="-78"/>
              </a:rPr>
              <a:t>معروضی سوالات</a:t>
            </a:r>
            <a:endParaRPr lang="en-US" sz="6600" dirty="0">
              <a:solidFill>
                <a:srgbClr val="FF0000"/>
              </a:solidFill>
              <a:latin typeface="Jameel Noori Nastaleeq" panose="02000503000000000004" pitchFamily="2" charset="-78"/>
              <a:cs typeface="Jameel Noori Nastaleeq" panose="02000503000000000004" pitchFamily="2" charset="-78"/>
            </a:endParaRPr>
          </a:p>
        </p:txBody>
      </p:sp>
      <p:sp>
        <p:nvSpPr>
          <p:cNvPr id="4" name="Rectangle 3">
            <a:extLst>
              <a:ext uri="{FF2B5EF4-FFF2-40B4-BE49-F238E27FC236}">
                <a16:creationId xmlns:a16="http://schemas.microsoft.com/office/drawing/2014/main" id="{0A8C0568-4632-45DB-B635-46715F6B35FC}"/>
              </a:ext>
            </a:extLst>
          </p:cNvPr>
          <p:cNvSpPr/>
          <p:nvPr/>
        </p:nvSpPr>
        <p:spPr>
          <a:xfrm>
            <a:off x="847311" y="1671327"/>
            <a:ext cx="16383000" cy="6478697"/>
          </a:xfrm>
          <a:prstGeom prst="rect">
            <a:avLst/>
          </a:prstGeom>
        </p:spPr>
        <p:txBody>
          <a:bodyPr wrap="square">
            <a:spAutoFit/>
          </a:bodyPr>
          <a:lstStyle/>
          <a:p>
            <a:pPr algn="justLow" rtl="1">
              <a:lnSpc>
                <a:spcPct val="150000"/>
              </a:lnSpc>
            </a:pPr>
            <a:r>
              <a:rPr lang="en-US" sz="4000" dirty="0">
                <a:latin typeface="Jameel Noori Nastaleeq" panose="02000503000000000004" pitchFamily="2" charset="-78"/>
                <a:cs typeface="Jameel Noori Nastaleeq" panose="02000503000000000004" pitchFamily="2" charset="-78"/>
              </a:rPr>
              <a:t>4</a:t>
            </a:r>
            <a:r>
              <a:rPr lang="ur-PK" sz="4000" dirty="0">
                <a:latin typeface="Jameel Noori Nastaleeq" panose="02000503000000000004" pitchFamily="2" charset="-78"/>
                <a:cs typeface="Jameel Noori Nastaleeq" panose="02000503000000000004" pitchFamily="2" charset="-78"/>
              </a:rPr>
              <a:t>۔ استاد طلبہ کی سابقہ معلومات کا اندازہ کس مرحلے میں لگاتا ہے؟</a:t>
            </a:r>
          </a:p>
          <a:p>
            <a:pPr algn="justLow" rtl="1">
              <a:lnSpc>
                <a:spcPct val="150000"/>
              </a:lnSpc>
            </a:pPr>
            <a:r>
              <a:rPr lang="ur-PK" sz="4000" dirty="0">
                <a:latin typeface="Jameel Noori Nastaleeq" panose="02000503000000000004" pitchFamily="2" charset="-78"/>
                <a:cs typeface="Jameel Noori Nastaleeq" panose="02000503000000000004" pitchFamily="2" charset="-78"/>
              </a:rPr>
              <a:t>الف) 	</a:t>
            </a:r>
            <a:r>
              <a:rPr lang="en-IN" sz="4000" dirty="0">
                <a:latin typeface="Jameel Noori Nastaleeq" panose="02000503000000000004" pitchFamily="2" charset="-78"/>
                <a:cs typeface="Jameel Noori Nastaleeq" panose="02000503000000000004" pitchFamily="2" charset="-78"/>
              </a:rPr>
              <a:t> </a:t>
            </a:r>
            <a:r>
              <a:rPr lang="en-IN" sz="4000" b="1" dirty="0">
                <a:latin typeface="Jameel Noori Nastaleeq" panose="02000503000000000004" pitchFamily="2" charset="-78"/>
                <a:cs typeface="Jameel Noori Nastaleeq" panose="02000503000000000004" pitchFamily="2" charset="-78"/>
              </a:rPr>
              <a:t>Pre-active Phase</a:t>
            </a:r>
            <a:r>
              <a:rPr lang="ur-PK" sz="4000" dirty="0">
                <a:latin typeface="Jameel Noori Nastaleeq" panose="02000503000000000004" pitchFamily="2" charset="-78"/>
                <a:cs typeface="Jameel Noori Nastaleeq" panose="02000503000000000004" pitchFamily="2" charset="-78"/>
              </a:rPr>
              <a:t>			ب) </a:t>
            </a:r>
            <a:r>
              <a:rPr lang="en-IN" sz="4000" dirty="0">
                <a:latin typeface="Jameel Noori Nastaleeq" panose="02000503000000000004" pitchFamily="2" charset="-78"/>
                <a:cs typeface="Jameel Noori Nastaleeq" panose="02000503000000000004" pitchFamily="2" charset="-78"/>
              </a:rPr>
              <a:t>Interactive Phase</a:t>
            </a:r>
            <a:endParaRPr lang="ur-PK" sz="4000" dirty="0">
              <a:latin typeface="Jameel Noori Nastaleeq" panose="02000503000000000004" pitchFamily="2" charset="-78"/>
              <a:cs typeface="Jameel Noori Nastaleeq" panose="02000503000000000004" pitchFamily="2" charset="-78"/>
            </a:endParaRPr>
          </a:p>
          <a:p>
            <a:pPr algn="justLow" rtl="1">
              <a:lnSpc>
                <a:spcPct val="150000"/>
              </a:lnSpc>
            </a:pPr>
            <a:r>
              <a:rPr lang="ur-PK" sz="4000" dirty="0">
                <a:latin typeface="Jameel Noori Nastaleeq" panose="02000503000000000004" pitchFamily="2" charset="-78"/>
                <a:cs typeface="Jameel Noori Nastaleeq" panose="02000503000000000004" pitchFamily="2" charset="-78"/>
              </a:rPr>
              <a:t>ج) </a:t>
            </a:r>
            <a:r>
              <a:rPr lang="en-IN" sz="4000" dirty="0">
                <a:latin typeface="Jameel Noori Nastaleeq" panose="02000503000000000004" pitchFamily="2" charset="-78"/>
                <a:cs typeface="Jameel Noori Nastaleeq" panose="02000503000000000004" pitchFamily="2" charset="-78"/>
              </a:rPr>
              <a:t>Post-active Phase</a:t>
            </a:r>
            <a:r>
              <a:rPr lang="ur-PK" sz="4000" dirty="0">
                <a:latin typeface="Jameel Noori Nastaleeq" panose="02000503000000000004" pitchFamily="2" charset="-78"/>
                <a:cs typeface="Jameel Noori Nastaleeq" panose="02000503000000000004" pitchFamily="2" charset="-78"/>
              </a:rPr>
              <a:t>			د) </a:t>
            </a:r>
            <a:r>
              <a:rPr lang="en-IN" sz="4000" dirty="0">
                <a:latin typeface="Jameel Noori Nastaleeq" panose="02000503000000000004" pitchFamily="2" charset="-78"/>
                <a:cs typeface="Jameel Noori Nastaleeq" panose="02000503000000000004" pitchFamily="2" charset="-78"/>
              </a:rPr>
              <a:t>Evaluation Phase</a:t>
            </a:r>
            <a:endParaRPr lang="ur-PK" sz="4000" dirty="0">
              <a:latin typeface="Jameel Noori Nastaleeq" panose="02000503000000000004" pitchFamily="2" charset="-78"/>
              <a:cs typeface="Jameel Noori Nastaleeq" panose="02000503000000000004" pitchFamily="2" charset="-78"/>
            </a:endParaRPr>
          </a:p>
          <a:p>
            <a:pPr algn="justLow" rtl="1">
              <a:lnSpc>
                <a:spcPct val="150000"/>
              </a:lnSpc>
            </a:pPr>
            <a:r>
              <a:rPr lang="en-US" sz="4000" dirty="0">
                <a:latin typeface="Jameel Noori Nastaleeq" panose="02000503000000000004" pitchFamily="2" charset="-78"/>
                <a:cs typeface="Jameel Noori Nastaleeq" panose="02000503000000000004" pitchFamily="2" charset="-78"/>
              </a:rPr>
              <a:t>5</a:t>
            </a:r>
            <a:r>
              <a:rPr lang="ur-PK" sz="4000" dirty="0">
                <a:latin typeface="Jameel Noori Nastaleeq" panose="02000503000000000004" pitchFamily="2" charset="-78"/>
                <a:cs typeface="Jameel Noori Nastaleeq" panose="02000503000000000004" pitchFamily="2" charset="-78"/>
              </a:rPr>
              <a:t> ۔ تدریس کے بعد غور و فکر کا مقصد کیا ہوتا ہے؟</a:t>
            </a:r>
          </a:p>
          <a:p>
            <a:pPr algn="justLow" rtl="1">
              <a:lnSpc>
                <a:spcPct val="150000"/>
              </a:lnSpc>
            </a:pPr>
            <a:r>
              <a:rPr lang="ur-PK" sz="4000" dirty="0">
                <a:latin typeface="Jameel Noori Nastaleeq" panose="02000503000000000004" pitchFamily="2" charset="-78"/>
                <a:cs typeface="Jameel Noori Nastaleeq" panose="02000503000000000004" pitchFamily="2" charset="-78"/>
              </a:rPr>
              <a:t>الف) 	</a:t>
            </a:r>
            <a:r>
              <a:rPr lang="en-IN" sz="4000" dirty="0">
                <a:latin typeface="Jameel Noori Nastaleeq" panose="02000503000000000004" pitchFamily="2" charset="-78"/>
                <a:cs typeface="Jameel Noori Nastaleeq" panose="02000503000000000004" pitchFamily="2" charset="-78"/>
              </a:rPr>
              <a:t> </a:t>
            </a:r>
            <a:r>
              <a:rPr lang="ur-PK" sz="4000" dirty="0">
                <a:latin typeface="Jameel Noori Nastaleeq" panose="02000503000000000004" pitchFamily="2" charset="-78"/>
                <a:cs typeface="Jameel Noori Nastaleeq" panose="02000503000000000004" pitchFamily="2" charset="-78"/>
              </a:rPr>
              <a:t>تدریس کو بہتر بنانا			ب) طلبہ کو سزا دینا</a:t>
            </a:r>
          </a:p>
          <a:p>
            <a:pPr algn="justLow" rtl="1">
              <a:lnSpc>
                <a:spcPct val="150000"/>
              </a:lnSpc>
            </a:pPr>
            <a:r>
              <a:rPr lang="ur-PK" sz="4000" dirty="0">
                <a:latin typeface="Jameel Noori Nastaleeq" panose="02000503000000000004" pitchFamily="2" charset="-78"/>
                <a:cs typeface="Jameel Noori Nastaleeq" panose="02000503000000000004" pitchFamily="2" charset="-78"/>
              </a:rPr>
              <a:t>ج) </a:t>
            </a:r>
            <a:r>
              <a:rPr lang="ur-PK" sz="4000" b="1" dirty="0">
                <a:latin typeface="Jameel Noori Nastaleeq" panose="02000503000000000004" pitchFamily="2" charset="-78"/>
                <a:cs typeface="Jameel Noori Nastaleeq" panose="02000503000000000004" pitchFamily="2" charset="-78"/>
              </a:rPr>
              <a:t>تدریس کو بہتر بنانا	</a:t>
            </a:r>
            <a:r>
              <a:rPr lang="ur-PK" sz="4000" dirty="0">
                <a:latin typeface="Jameel Noori Nastaleeq" panose="02000503000000000004" pitchFamily="2" charset="-78"/>
                <a:cs typeface="Jameel Noori Nastaleeq" panose="02000503000000000004" pitchFamily="2" charset="-78"/>
              </a:rPr>
              <a:t>			د) نصاب ختم کرنا</a:t>
            </a:r>
          </a:p>
          <a:p>
            <a:pPr algn="justLow" rtl="1">
              <a:lnSpc>
                <a:spcPct val="150000"/>
              </a:lnSpc>
            </a:pPr>
            <a:endParaRPr lang="en-IN" sz="4000" dirty="0">
              <a:latin typeface="Jameel Noori Nastaleeq" panose="02000503000000000004" pitchFamily="2" charset="-78"/>
              <a:cs typeface="Jameel Noori Nastaleeq" panose="02000503000000000004" pitchFamily="2" charset="-78"/>
            </a:endParaRPr>
          </a:p>
        </p:txBody>
      </p:sp>
    </p:spTree>
    <p:extLst>
      <p:ext uri="{BB962C8B-B14F-4D97-AF65-F5344CB8AC3E}">
        <p14:creationId xmlns:p14="http://schemas.microsoft.com/office/powerpoint/2010/main" val="621209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78801" y="1190625"/>
            <a:ext cx="14597596" cy="923330"/>
          </a:xfrm>
          <a:prstGeom prst="rect">
            <a:avLst/>
          </a:prstGeom>
        </p:spPr>
        <p:txBody>
          <a:bodyPr lIns="0" tIns="0" rIns="0" bIns="0" rtlCol="0" anchor="t">
            <a:spAutoFit/>
          </a:bodyPr>
          <a:lstStyle/>
          <a:p>
            <a:pPr marL="0" lvl="0" indent="0" algn="ctr">
              <a:lnSpc>
                <a:spcPts val="7200"/>
              </a:lnSpc>
            </a:pPr>
            <a:endParaRPr lang="en-US" sz="7500" b="1" spc="-120" dirty="0">
              <a:solidFill>
                <a:srgbClr val="CA0013"/>
              </a:solidFill>
              <a:latin typeface="Inter Bold"/>
              <a:ea typeface="Inter Bold"/>
              <a:cs typeface="Inter Bold"/>
              <a:sym typeface="Inter Bold"/>
            </a:endParaRPr>
          </a:p>
        </p:txBody>
      </p:sp>
      <p:sp>
        <p:nvSpPr>
          <p:cNvPr id="3" name="TextBox 3"/>
          <p:cNvSpPr txBox="1"/>
          <p:nvPr/>
        </p:nvSpPr>
        <p:spPr>
          <a:xfrm>
            <a:off x="0" y="4370857"/>
            <a:ext cx="17373600" cy="981038"/>
          </a:xfrm>
          <a:prstGeom prst="rect">
            <a:avLst/>
          </a:prstGeom>
        </p:spPr>
        <p:txBody>
          <a:bodyPr wrap="square" lIns="0" tIns="0" rIns="0" bIns="0" rtlCol="0" anchor="ctr">
            <a:spAutoFit/>
          </a:bodyPr>
          <a:lstStyle/>
          <a:p>
            <a:pPr algn="ctr">
              <a:lnSpc>
                <a:spcPts val="7000"/>
              </a:lnSpc>
            </a:pPr>
            <a:r>
              <a:rPr lang="ur-PK" sz="8000" b="1" spc="-150" dirty="0">
                <a:solidFill>
                  <a:srgbClr val="CA0013"/>
                </a:solidFill>
                <a:latin typeface="Jameel Noori Nastaleeq" panose="02000503000000000004" pitchFamily="2" charset="-78"/>
                <a:ea typeface="Inter Bold"/>
                <a:cs typeface="Jameel Noori Nastaleeq" panose="02000503000000000004" pitchFamily="2" charset="-78"/>
                <a:sym typeface="Inter Bold"/>
              </a:rPr>
              <a:t>شکریہ</a:t>
            </a:r>
            <a:endParaRPr lang="en-US" sz="8000" b="1" spc="-150" dirty="0">
              <a:solidFill>
                <a:srgbClr val="CA0013"/>
              </a:solidFill>
              <a:latin typeface="Jameel Noori Nastaleeq" panose="02000503000000000004" pitchFamily="2" charset="-78"/>
              <a:ea typeface="Inter Bold"/>
              <a:cs typeface="Jameel Noori Nastaleeq" panose="02000503000000000004" pitchFamily="2" charset="-78"/>
              <a:sym typeface="Inter Bold"/>
            </a:endParaRPr>
          </a:p>
        </p:txBody>
      </p:sp>
      <p:sp>
        <p:nvSpPr>
          <p:cNvPr id="4" name="Freeform 2">
            <a:extLst>
              <a:ext uri="{FF2B5EF4-FFF2-40B4-BE49-F238E27FC236}">
                <a16:creationId xmlns:a16="http://schemas.microsoft.com/office/drawing/2014/main" id="{B461CB29-BE99-FA0A-24DC-DAB3772C4A32}"/>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845202" y="1562100"/>
            <a:ext cx="14597596" cy="1631216"/>
          </a:xfrm>
          <a:prstGeom prst="rect">
            <a:avLst/>
          </a:prstGeom>
        </p:spPr>
        <p:txBody>
          <a:bodyPr lIns="0" tIns="0" rIns="0" bIns="0" rtlCol="0" anchor="t">
            <a:spAutoFit/>
          </a:bodyPr>
          <a:lstStyle/>
          <a:p>
            <a:pPr marL="0" lvl="0" indent="0" algn="ctr" rtl="1"/>
            <a:r>
              <a:rPr lang="ur-PK" sz="6600" spc="-120" dirty="0">
                <a:solidFill>
                  <a:srgbClr val="CA0013"/>
                </a:solidFill>
                <a:latin typeface="Jameel Noori Nastaleeq"/>
                <a:ea typeface="Jameel Noori Nastaleeq"/>
                <a:cs typeface="Jameel Noori Nastaleeq"/>
                <a:sym typeface="Jameel Noori Nastaleeq"/>
                <a:rtl/>
              </a:rPr>
              <a:t>سبق </a:t>
            </a:r>
            <a:r>
              <a:rPr lang="ar-EG" sz="6600" spc="-120" dirty="0">
                <a:solidFill>
                  <a:srgbClr val="CA0013"/>
                </a:solidFill>
                <a:latin typeface="Jameel Noori Nastaleeq"/>
                <a:ea typeface="Jameel Noori Nastaleeq"/>
                <a:cs typeface="Jameel Noori Nastaleeq"/>
                <a:sym typeface="Jameel Noori Nastaleeq"/>
                <a:rtl/>
              </a:rPr>
              <a:t>کے اہداف</a:t>
            </a:r>
            <a:endParaRPr lang="ur-PK" sz="6600" spc="-120" dirty="0">
              <a:solidFill>
                <a:srgbClr val="CA0013"/>
              </a:solidFill>
              <a:latin typeface="Jameel Noori Nastaleeq"/>
              <a:ea typeface="Jameel Noori Nastaleeq"/>
              <a:cs typeface="Jameel Noori Nastaleeq"/>
              <a:sym typeface="Jameel Noori Nastaleeq"/>
              <a:rtl/>
            </a:endParaRPr>
          </a:p>
          <a:p>
            <a:pPr marL="0" lvl="0" indent="0" algn="ctr" rtl="1"/>
            <a:r>
              <a:rPr lang="ur-PK" sz="4000" spc="-120" dirty="0">
                <a:solidFill>
                  <a:srgbClr val="CA0013"/>
                </a:solidFill>
                <a:latin typeface="Jameel Noori Nastaleeq"/>
                <a:ea typeface="Jameel Noori Nastaleeq"/>
                <a:cs typeface="Jameel Noori Nastaleeq"/>
                <a:sym typeface="Jameel Noori Nastaleeq"/>
                <a:rtl/>
              </a:rPr>
              <a:t>(</a:t>
            </a:r>
            <a:r>
              <a:rPr lang="en-IN" sz="4000" spc="-120" dirty="0">
                <a:solidFill>
                  <a:srgbClr val="CA0013"/>
                </a:solidFill>
                <a:latin typeface="Jameel Noori Nastaleeq"/>
                <a:ea typeface="Jameel Noori Nastaleeq"/>
                <a:cs typeface="Jameel Noori Nastaleeq"/>
                <a:sym typeface="Jameel Noori Nastaleeq"/>
                <a:rtl/>
              </a:rPr>
              <a:t>Learning Objectives</a:t>
            </a:r>
            <a:r>
              <a:rPr lang="ur-PK" sz="4000" spc="-120" dirty="0">
                <a:solidFill>
                  <a:srgbClr val="CA0013"/>
                </a:solidFill>
                <a:latin typeface="Jameel Noori Nastaleeq"/>
                <a:ea typeface="Jameel Noori Nastaleeq"/>
                <a:cs typeface="Jameel Noori Nastaleeq"/>
                <a:sym typeface="Jameel Noori Nastaleeq"/>
                <a:rtl/>
              </a:rPr>
              <a:t>)</a:t>
            </a:r>
            <a:endParaRPr lang="ar-EG" sz="4000" spc="-120" dirty="0">
              <a:solidFill>
                <a:srgbClr val="CA0013"/>
              </a:solidFill>
              <a:latin typeface="Jameel Noori Nastaleeq"/>
              <a:ea typeface="Jameel Noori Nastaleeq"/>
              <a:cs typeface="Jameel Noori Nastaleeq"/>
              <a:sym typeface="Jameel Noori Nastaleeq"/>
              <a:rtl/>
            </a:endParaRPr>
          </a:p>
        </p:txBody>
      </p:sp>
      <p:sp>
        <p:nvSpPr>
          <p:cNvPr id="6" name="TextBox 5">
            <a:extLst>
              <a:ext uri="{FF2B5EF4-FFF2-40B4-BE49-F238E27FC236}">
                <a16:creationId xmlns:a16="http://schemas.microsoft.com/office/drawing/2014/main" id="{C6738929-D99D-4298-8669-56163DB72D77}"/>
              </a:ext>
            </a:extLst>
          </p:cNvPr>
          <p:cNvSpPr txBox="1"/>
          <p:nvPr/>
        </p:nvSpPr>
        <p:spPr>
          <a:xfrm>
            <a:off x="1752600" y="3452478"/>
            <a:ext cx="13946999" cy="5539658"/>
          </a:xfrm>
          <a:prstGeom prst="rect">
            <a:avLst/>
          </a:prstGeom>
          <a:noFill/>
        </p:spPr>
        <p:txBody>
          <a:bodyPr wrap="square">
            <a:spAutoFit/>
          </a:bodyPr>
          <a:lstStyle/>
          <a:p>
            <a:pPr marL="571500" indent="-571500" algn="just" rtl="1">
              <a:lnSpc>
                <a:spcPct val="150000"/>
              </a:lnSpc>
              <a:buFont typeface="Wingdings" panose="05000000000000000000" pitchFamily="2" charset="2"/>
              <a:buChar char="v"/>
            </a:pPr>
            <a:r>
              <a:rPr lang="en-US" sz="4800" dirty="0">
                <a:effectLst/>
                <a:latin typeface="Calibri" panose="020F0502020204030204" pitchFamily="34" charset="0"/>
                <a:ea typeface="Calibri" panose="020F0502020204030204" pitchFamily="34" charset="0"/>
                <a:cs typeface="Jameel Noori Nastaleeq" panose="02000503000000000004" pitchFamily="2" charset="-78"/>
              </a:rPr>
              <a:t> </a:t>
            </a:r>
            <a:r>
              <a:rPr lang="ar-SA" sz="4800" dirty="0">
                <a:effectLst/>
                <a:latin typeface="Calibri" panose="020F0502020204030204" pitchFamily="34" charset="0"/>
                <a:ea typeface="Calibri" panose="020F0502020204030204" pitchFamily="34" charset="0"/>
                <a:cs typeface="Jameel Noori Nastaleeq" panose="02000503000000000004" pitchFamily="2" charset="-78"/>
              </a:rPr>
              <a:t>اس</a:t>
            </a:r>
            <a:r>
              <a:rPr lang="ur-PK" sz="4800" dirty="0">
                <a:effectLst/>
                <a:latin typeface="Calibri" panose="020F0502020204030204" pitchFamily="34" charset="0"/>
                <a:ea typeface="Calibri" panose="020F0502020204030204" pitchFamily="34" charset="0"/>
                <a:cs typeface="Jameel Noori Nastaleeq" panose="02000503000000000004" pitchFamily="2" charset="-78"/>
              </a:rPr>
              <a:t> سبق</a:t>
            </a:r>
            <a:r>
              <a:rPr lang="ar-SA" sz="4800" dirty="0">
                <a:effectLst/>
                <a:latin typeface="Calibri" panose="020F0502020204030204" pitchFamily="34" charset="0"/>
                <a:ea typeface="Calibri" panose="020F0502020204030204" pitchFamily="34" charset="0"/>
                <a:cs typeface="Jameel Noori Nastaleeq" panose="02000503000000000004" pitchFamily="2" charset="-78"/>
              </a:rPr>
              <a:t> کا مطالعہ کرنے کے بعد</a:t>
            </a:r>
            <a:r>
              <a:rPr lang="ur-PK" sz="4800" dirty="0">
                <a:effectLst/>
                <a:latin typeface="Calibri" panose="020F0502020204030204" pitchFamily="34" charset="0"/>
                <a:ea typeface="Calibri" panose="020F0502020204030204" pitchFamily="34" charset="0"/>
                <a:cs typeface="Jameel Noori Nastaleeq" panose="02000503000000000004" pitchFamily="2" charset="-78"/>
              </a:rPr>
              <a:t>طلبہ </a:t>
            </a:r>
            <a:r>
              <a:rPr lang="ur-PK" sz="4800" dirty="0">
                <a:latin typeface="Calibri" panose="020F0502020204030204" pitchFamily="34" charset="0"/>
                <a:ea typeface="Calibri" panose="020F0502020204030204" pitchFamily="34" charset="0"/>
                <a:cs typeface="Jameel Noori Nastaleeq" panose="02000503000000000004" pitchFamily="2" charset="-78"/>
              </a:rPr>
              <a:t>اس قابل ہوجائیں گےکہ</a:t>
            </a:r>
            <a:r>
              <a:rPr lang="en-AE" sz="4800" dirty="0">
                <a:effectLst/>
                <a:latin typeface="Jameel Noori Nastaleeq" panose="02000503000000000004" pitchFamily="2" charset="-78"/>
                <a:ea typeface="Calibri" panose="020F0502020204030204" pitchFamily="34" charset="0"/>
                <a:cs typeface="Arial" panose="020B0604020202020204" pitchFamily="34" charset="0"/>
              </a:rPr>
              <a:t>:</a:t>
            </a:r>
            <a:endParaRPr lang="en-AE" sz="4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50000"/>
              </a:lnSpc>
              <a:buFont typeface="Wingdings" panose="05000000000000000000" pitchFamily="2" charset="2"/>
              <a:buChar char=""/>
            </a:pPr>
            <a:r>
              <a:rPr lang="en-US" sz="4800" dirty="0">
                <a:latin typeface="Calibri" panose="020F0502020204030204" pitchFamily="34" charset="0"/>
                <a:ea typeface="Times New Roman" panose="02020603050405020304" pitchFamily="18" charset="0"/>
                <a:cs typeface="Jameel Noori Nastaleeq" panose="02000503000000000004" pitchFamily="2" charset="-78"/>
              </a:rPr>
              <a:t> </a:t>
            </a:r>
            <a:r>
              <a:rPr lang="ur-PK" sz="4800" dirty="0">
                <a:latin typeface="Calibri" panose="020F0502020204030204" pitchFamily="34" charset="0"/>
                <a:ea typeface="Times New Roman" panose="02020603050405020304" pitchFamily="18" charset="0"/>
                <a:cs typeface="Jameel Noori Nastaleeq" panose="02000503000000000004" pitchFamily="2" charset="-78"/>
              </a:rPr>
              <a:t>تدریس کے مراحل کے مفہوم کو بیان کرسکیں گے۔ </a:t>
            </a:r>
          </a:p>
          <a:p>
            <a:pPr marL="342900" lvl="0" indent="-342900" algn="r" rtl="1">
              <a:lnSpc>
                <a:spcPct val="150000"/>
              </a:lnSpc>
              <a:buFont typeface="Wingdings" panose="05000000000000000000" pitchFamily="2" charset="2"/>
              <a:buChar char=""/>
            </a:pPr>
            <a:r>
              <a:rPr lang="en-US" sz="4800" dirty="0">
                <a:latin typeface="Calibri" panose="020F0502020204030204" pitchFamily="34" charset="0"/>
                <a:ea typeface="Times New Roman" panose="02020603050405020304" pitchFamily="18" charset="0"/>
                <a:cs typeface="Jameel Noori Nastaleeq" panose="02000503000000000004" pitchFamily="2" charset="-78"/>
              </a:rPr>
              <a:t> </a:t>
            </a:r>
            <a:r>
              <a:rPr lang="ur-PK" sz="4800" dirty="0">
                <a:latin typeface="Calibri" panose="020F0502020204030204" pitchFamily="34" charset="0"/>
                <a:ea typeface="Times New Roman" panose="02020603050405020304" pitchFamily="18" charset="0"/>
                <a:cs typeface="Jameel Noori Nastaleeq" panose="02000503000000000004" pitchFamily="2" charset="-78"/>
              </a:rPr>
              <a:t>تدریس کے تینوں مراحل کی وضاحت کرسکیں گے۔ </a:t>
            </a:r>
          </a:p>
          <a:p>
            <a:pPr marL="342900" lvl="0" indent="-342900" algn="r" rtl="1">
              <a:lnSpc>
                <a:spcPct val="150000"/>
              </a:lnSpc>
              <a:buFont typeface="Wingdings" panose="05000000000000000000" pitchFamily="2" charset="2"/>
              <a:buChar char=""/>
            </a:pPr>
            <a:r>
              <a:rPr lang="en-US" sz="4800" dirty="0">
                <a:latin typeface="Calibri" panose="020F0502020204030204" pitchFamily="34" charset="0"/>
                <a:ea typeface="Times New Roman" panose="02020603050405020304" pitchFamily="18" charset="0"/>
                <a:cs typeface="Jameel Noori Nastaleeq" panose="02000503000000000004" pitchFamily="2" charset="-78"/>
              </a:rPr>
              <a:t> </a:t>
            </a:r>
            <a:r>
              <a:rPr lang="ur-PK" sz="4800" dirty="0">
                <a:latin typeface="Calibri" panose="020F0502020204030204" pitchFamily="34" charset="0"/>
                <a:ea typeface="Times New Roman" panose="02020603050405020304" pitchFamily="18" charset="0"/>
                <a:cs typeface="Jameel Noori Nastaleeq" panose="02000503000000000004" pitchFamily="2" charset="-78"/>
              </a:rPr>
              <a:t>ہر مرحلے میں استاد کے فرائض کو سمجھ سکیں گے۔ </a:t>
            </a:r>
          </a:p>
          <a:p>
            <a:pPr marL="342900" lvl="0" indent="-342900" algn="r" rtl="1">
              <a:lnSpc>
                <a:spcPct val="150000"/>
              </a:lnSpc>
              <a:buFont typeface="Wingdings" panose="05000000000000000000" pitchFamily="2" charset="2"/>
              <a:buChar char=""/>
            </a:pPr>
            <a:r>
              <a:rPr lang="en-US" sz="4800" dirty="0">
                <a:latin typeface="Calibri" panose="020F0502020204030204" pitchFamily="34" charset="0"/>
                <a:ea typeface="Times New Roman" panose="02020603050405020304" pitchFamily="18" charset="0"/>
                <a:cs typeface="Jameel Noori Nastaleeq" panose="02000503000000000004" pitchFamily="2" charset="-78"/>
              </a:rPr>
              <a:t> </a:t>
            </a:r>
            <a:r>
              <a:rPr lang="ur-PK" sz="4800" dirty="0">
                <a:latin typeface="Calibri" panose="020F0502020204030204" pitchFamily="34" charset="0"/>
                <a:ea typeface="Times New Roman" panose="02020603050405020304" pitchFamily="18" charset="0"/>
                <a:cs typeface="Jameel Noori Nastaleeq" panose="02000503000000000004" pitchFamily="2" charset="-78"/>
              </a:rPr>
              <a:t>مؤثر تدریس کے لیے مناسب منصوبہ بندی اور تشخیص کرسکیں گے۔ </a:t>
            </a:r>
          </a:p>
        </p:txBody>
      </p:sp>
      <p:sp>
        <p:nvSpPr>
          <p:cNvPr id="3" name="Freeform 2">
            <a:extLst>
              <a:ext uri="{FF2B5EF4-FFF2-40B4-BE49-F238E27FC236}">
                <a16:creationId xmlns:a16="http://schemas.microsoft.com/office/drawing/2014/main" id="{CE6D4B90-3252-242F-E259-B700646F49D6}"/>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E67ECAE-BFE5-2134-09E8-C59583C26F64}"/>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0E9B9473-56DF-402A-AE50-9318FE50E31D}"/>
              </a:ext>
            </a:extLst>
          </p:cNvPr>
          <p:cNvSpPr/>
          <p:nvPr/>
        </p:nvSpPr>
        <p:spPr>
          <a:xfrm>
            <a:off x="7617780" y="1203722"/>
            <a:ext cx="3052439" cy="1723549"/>
          </a:xfrm>
          <a:prstGeom prst="rect">
            <a:avLst/>
          </a:prstGeom>
        </p:spPr>
        <p:txBody>
          <a:bodyPr wrap="none">
            <a:spAutoFit/>
          </a:bodyPr>
          <a:lstStyle/>
          <a:p>
            <a:pPr algn="ctr" rtl="1"/>
            <a:r>
              <a:rPr lang="ur-PK" sz="6600" b="1" dirty="0">
                <a:solidFill>
                  <a:srgbClr val="FF0000"/>
                </a:solidFill>
                <a:latin typeface="Jameel Noori Nastaleeq" panose="02000503000000000004" pitchFamily="2" charset="-78"/>
                <a:cs typeface="Jameel Noori Nastaleeq" panose="02000503000000000004" pitchFamily="2" charset="-78"/>
              </a:rPr>
              <a:t>تمہید </a:t>
            </a:r>
          </a:p>
          <a:p>
            <a:pPr algn="ctr" rtl="1"/>
            <a:r>
              <a:rPr lang="ur-PK" sz="4000" b="1" dirty="0">
                <a:solidFill>
                  <a:srgbClr val="FF0000"/>
                </a:solidFill>
                <a:latin typeface="Jameel Noori Nastaleeq" panose="02000503000000000004" pitchFamily="2" charset="-78"/>
                <a:cs typeface="Jameel Noori Nastaleeq" panose="02000503000000000004" pitchFamily="2" charset="-78"/>
              </a:rPr>
              <a:t>(</a:t>
            </a:r>
            <a:r>
              <a:rPr lang="en-IN" sz="4000" b="1" dirty="0">
                <a:solidFill>
                  <a:srgbClr val="FF0000"/>
                </a:solidFill>
                <a:latin typeface="Jameel Noori Nastaleeq" panose="02000503000000000004" pitchFamily="2" charset="-78"/>
                <a:cs typeface="Jameel Noori Nastaleeq" panose="02000503000000000004" pitchFamily="2" charset="-78"/>
              </a:rPr>
              <a:t>Introduction</a:t>
            </a:r>
            <a:r>
              <a:rPr lang="ur-PK" sz="4000" b="1" dirty="0">
                <a:solidFill>
                  <a:srgbClr val="FF0000"/>
                </a:solidFill>
                <a:latin typeface="Jameel Noori Nastaleeq" panose="02000503000000000004" pitchFamily="2" charset="-78"/>
                <a:cs typeface="Jameel Noori Nastaleeq" panose="02000503000000000004" pitchFamily="2" charset="-78"/>
              </a:rPr>
              <a:t>)</a:t>
            </a:r>
          </a:p>
        </p:txBody>
      </p:sp>
      <p:sp>
        <p:nvSpPr>
          <p:cNvPr id="4" name="Rectangle 3">
            <a:extLst>
              <a:ext uri="{FF2B5EF4-FFF2-40B4-BE49-F238E27FC236}">
                <a16:creationId xmlns:a16="http://schemas.microsoft.com/office/drawing/2014/main" id="{B11CC975-D3E3-4547-8EEC-27A60C6723D0}"/>
              </a:ext>
            </a:extLst>
          </p:cNvPr>
          <p:cNvSpPr/>
          <p:nvPr/>
        </p:nvSpPr>
        <p:spPr>
          <a:xfrm>
            <a:off x="390111" y="3543300"/>
            <a:ext cx="16840200" cy="5539978"/>
          </a:xfrm>
          <a:prstGeom prst="rect">
            <a:avLst/>
          </a:prstGeom>
        </p:spPr>
        <p:txBody>
          <a:bodyPr wrap="square">
            <a:spAutoFit/>
          </a:bodyPr>
          <a:lstStyle/>
          <a:p>
            <a:pPr algn="r" rtl="1">
              <a:lnSpc>
                <a:spcPct val="150000"/>
              </a:lnSpc>
            </a:pPr>
            <a:r>
              <a:rPr lang="ur-PK" sz="4800" dirty="0">
                <a:latin typeface="Jameel Noori Nastaleeq" panose="02000503000000000004" pitchFamily="2" charset="-78"/>
                <a:cs typeface="Jameel Noori Nastaleeq" panose="02000503000000000004" pitchFamily="2" charset="-78"/>
              </a:rPr>
              <a:t>تدریس صرف کلاس روم میں کھڑے ہوکر سبق پڑھانے کا نام نہیں بلکہ یہ ایک منظم اور مسلسل عمل ہے۔ ایک کامیاب استاد اپنی تدریس کو بہتر بنانے کے لیے پہلے سے تیاری کرتا ہے، دورانِ تدریس طلبہ سے مؤثر تعامل قائم کرتا ہے اور تدریس کے بعد اپنے کام کا جائزہ بھی لیتا ہے۔</a:t>
            </a:r>
          </a:p>
          <a:p>
            <a:pPr algn="r" rtl="1">
              <a:lnSpc>
                <a:spcPct val="150000"/>
              </a:lnSpc>
            </a:pPr>
            <a:r>
              <a:rPr lang="ur-PK" sz="4800" dirty="0">
                <a:latin typeface="Jameel Noori Nastaleeq" panose="02000503000000000004" pitchFamily="2" charset="-78"/>
                <a:cs typeface="Jameel Noori Nastaleeq" panose="02000503000000000004" pitchFamily="2" charset="-78"/>
              </a:rPr>
              <a:t>اسی لیے ماہرینِ تعلیم نے تدریس کے عمل کو تین اہم مراحل میں تقسیم کیا ہے۔ یہ مراحل تدریس کو منظم، بامقصد اور مؤثر بناتے ہیں۔</a:t>
            </a:r>
          </a:p>
        </p:txBody>
      </p:sp>
    </p:spTree>
    <p:extLst>
      <p:ext uri="{BB962C8B-B14F-4D97-AF65-F5344CB8AC3E}">
        <p14:creationId xmlns:p14="http://schemas.microsoft.com/office/powerpoint/2010/main" val="1654164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8940285-D82F-E3C0-5DF6-D6233759669B}"/>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1A1814CD-4FC4-40A3-A8AE-84B9244A13E8}"/>
              </a:ext>
            </a:extLst>
          </p:cNvPr>
          <p:cNvSpPr/>
          <p:nvPr/>
        </p:nvSpPr>
        <p:spPr>
          <a:xfrm>
            <a:off x="6715097" y="1140189"/>
            <a:ext cx="4647427" cy="1723549"/>
          </a:xfrm>
          <a:prstGeom prst="rect">
            <a:avLst/>
          </a:prstGeom>
        </p:spPr>
        <p:txBody>
          <a:bodyPr wrap="none">
            <a:spAutoFit/>
          </a:bodyPr>
          <a:lstStyle/>
          <a:p>
            <a:pPr algn="ctr" rtl="1"/>
            <a:r>
              <a:rPr lang="ur-PK" sz="6600" dirty="0">
                <a:solidFill>
                  <a:srgbClr val="FF0000"/>
                </a:solidFill>
                <a:latin typeface="Jameel Noori Nastaleeq" panose="02000503000000000004" pitchFamily="2" charset="-78"/>
                <a:cs typeface="Jameel Noori Nastaleeq" panose="02000503000000000004" pitchFamily="2" charset="-78"/>
              </a:rPr>
              <a:t>تدریس کے مراحل</a:t>
            </a:r>
            <a:endParaRPr lang="en-IN" sz="6600" dirty="0">
              <a:solidFill>
                <a:srgbClr val="FF0000"/>
              </a:solidFill>
              <a:latin typeface="Jameel Noori Nastaleeq" panose="02000503000000000004" pitchFamily="2" charset="-78"/>
              <a:cs typeface="Jameel Noori Nastaleeq" panose="02000503000000000004" pitchFamily="2" charset="-78"/>
            </a:endParaRPr>
          </a:p>
          <a:p>
            <a:pPr algn="ctr" rtl="1"/>
            <a:r>
              <a:rPr lang="ur-PK" sz="4000" dirty="0">
                <a:solidFill>
                  <a:srgbClr val="FF0000"/>
                </a:solidFill>
                <a:latin typeface="Jameel Noori Nastaleeq" panose="02000503000000000004" pitchFamily="2" charset="-78"/>
                <a:cs typeface="Jameel Noori Nastaleeq" panose="02000503000000000004" pitchFamily="2" charset="-78"/>
              </a:rPr>
              <a:t>(</a:t>
            </a:r>
            <a:r>
              <a:rPr lang="en-IN" sz="4000" dirty="0">
                <a:solidFill>
                  <a:srgbClr val="FF0000"/>
                </a:solidFill>
                <a:latin typeface="Jameel Noori Nastaleeq" panose="02000503000000000004" pitchFamily="2" charset="-78"/>
                <a:cs typeface="Jameel Noori Nastaleeq" panose="02000503000000000004" pitchFamily="2" charset="-78"/>
              </a:rPr>
              <a:t>Phases of Teaching</a:t>
            </a:r>
            <a:r>
              <a:rPr lang="ur-PK" sz="4000" dirty="0">
                <a:solidFill>
                  <a:srgbClr val="FF0000"/>
                </a:solidFill>
                <a:latin typeface="Jameel Noori Nastaleeq" panose="02000503000000000004" pitchFamily="2" charset="-78"/>
                <a:cs typeface="Jameel Noori Nastaleeq" panose="02000503000000000004" pitchFamily="2" charset="-78"/>
              </a:rPr>
              <a:t>):</a:t>
            </a:r>
            <a:endParaRPr lang="en-IN" sz="4000" dirty="0">
              <a:solidFill>
                <a:srgbClr val="FF0000"/>
              </a:solidFill>
              <a:latin typeface="Jameel Noori Nastaleeq" panose="02000503000000000004" pitchFamily="2" charset="-78"/>
              <a:cs typeface="Jameel Noori Nastaleeq" panose="02000503000000000004" pitchFamily="2" charset="-78"/>
            </a:endParaRPr>
          </a:p>
        </p:txBody>
      </p:sp>
      <p:sp>
        <p:nvSpPr>
          <p:cNvPr id="4" name="Rectangle 3">
            <a:extLst>
              <a:ext uri="{FF2B5EF4-FFF2-40B4-BE49-F238E27FC236}">
                <a16:creationId xmlns:a16="http://schemas.microsoft.com/office/drawing/2014/main" id="{0A8C0568-4632-45DB-B635-46715F6B35FC}"/>
              </a:ext>
            </a:extLst>
          </p:cNvPr>
          <p:cNvSpPr/>
          <p:nvPr/>
        </p:nvSpPr>
        <p:spPr>
          <a:xfrm>
            <a:off x="847311" y="3467100"/>
            <a:ext cx="16383000" cy="5539978"/>
          </a:xfrm>
          <a:prstGeom prst="rect">
            <a:avLst/>
          </a:prstGeom>
        </p:spPr>
        <p:txBody>
          <a:bodyPr wrap="square">
            <a:spAutoFit/>
          </a:bodyPr>
          <a:lstStyle/>
          <a:p>
            <a:pPr algn="r" rtl="1">
              <a:lnSpc>
                <a:spcPct val="150000"/>
              </a:lnSpc>
            </a:pPr>
            <a:r>
              <a:rPr lang="ur-PK" sz="4800" dirty="0">
                <a:latin typeface="Jameel Noori Nastaleeq" panose="02000503000000000004" pitchFamily="2" charset="-78"/>
                <a:cs typeface="Jameel Noori Nastaleeq" panose="02000503000000000004" pitchFamily="2" charset="-78"/>
              </a:rPr>
              <a:t>تدریس کے یہ تین مراحل درج ذیل ہیں:</a:t>
            </a:r>
          </a:p>
          <a:p>
            <a:pPr algn="r" rtl="1">
              <a:lnSpc>
                <a:spcPct val="150000"/>
              </a:lnSpc>
            </a:pPr>
            <a:r>
              <a:rPr lang="ur-PK" sz="4800" dirty="0">
                <a:latin typeface="Jameel Noori Nastaleeq" panose="02000503000000000004" pitchFamily="2" charset="-78"/>
                <a:cs typeface="Jameel Noori Nastaleeq" panose="02000503000000000004" pitchFamily="2" charset="-78"/>
              </a:rPr>
              <a:t>1.	تدریس سے پہلے کا مرحلہ (</a:t>
            </a:r>
            <a:r>
              <a:rPr lang="en-IN" sz="4800" dirty="0">
                <a:latin typeface="Jameel Noori Nastaleeq" panose="02000503000000000004" pitchFamily="2" charset="-78"/>
                <a:cs typeface="Jameel Noori Nastaleeq" panose="02000503000000000004" pitchFamily="2" charset="-78"/>
              </a:rPr>
              <a:t>Pre-Active Phase) </a:t>
            </a:r>
          </a:p>
          <a:p>
            <a:pPr algn="r" rtl="1">
              <a:lnSpc>
                <a:spcPct val="150000"/>
              </a:lnSpc>
            </a:pPr>
            <a:r>
              <a:rPr lang="en-IN" sz="4800" dirty="0">
                <a:latin typeface="Jameel Noori Nastaleeq" panose="02000503000000000004" pitchFamily="2" charset="-78"/>
                <a:cs typeface="Jameel Noori Nastaleeq" panose="02000503000000000004" pitchFamily="2" charset="-78"/>
              </a:rPr>
              <a:t>2.	</a:t>
            </a:r>
            <a:r>
              <a:rPr lang="ur-PK" sz="4800" dirty="0">
                <a:latin typeface="Jameel Noori Nastaleeq" panose="02000503000000000004" pitchFamily="2" charset="-78"/>
                <a:cs typeface="Jameel Noori Nastaleeq" panose="02000503000000000004" pitchFamily="2" charset="-78"/>
              </a:rPr>
              <a:t>تدریس کے دوران کا مرحلہ (</a:t>
            </a:r>
            <a:r>
              <a:rPr lang="en-IN" sz="4800" dirty="0">
                <a:latin typeface="Jameel Noori Nastaleeq" panose="02000503000000000004" pitchFamily="2" charset="-78"/>
                <a:cs typeface="Jameel Noori Nastaleeq" panose="02000503000000000004" pitchFamily="2" charset="-78"/>
              </a:rPr>
              <a:t>Interactive Phase) </a:t>
            </a:r>
          </a:p>
          <a:p>
            <a:pPr algn="r" rtl="1">
              <a:lnSpc>
                <a:spcPct val="150000"/>
              </a:lnSpc>
            </a:pPr>
            <a:r>
              <a:rPr lang="en-IN" sz="4800" dirty="0">
                <a:latin typeface="Jameel Noori Nastaleeq" panose="02000503000000000004" pitchFamily="2" charset="-78"/>
                <a:cs typeface="Jameel Noori Nastaleeq" panose="02000503000000000004" pitchFamily="2" charset="-78"/>
              </a:rPr>
              <a:t>3.	</a:t>
            </a:r>
            <a:r>
              <a:rPr lang="ur-PK" sz="4800" dirty="0">
                <a:latin typeface="Jameel Noori Nastaleeq" panose="02000503000000000004" pitchFamily="2" charset="-78"/>
                <a:cs typeface="Jameel Noori Nastaleeq" panose="02000503000000000004" pitchFamily="2" charset="-78"/>
              </a:rPr>
              <a:t>تدریس کے بعد کا مرحلہ (</a:t>
            </a:r>
            <a:r>
              <a:rPr lang="en-IN" sz="4800" dirty="0">
                <a:latin typeface="Jameel Noori Nastaleeq" panose="02000503000000000004" pitchFamily="2" charset="-78"/>
                <a:cs typeface="Jameel Noori Nastaleeq" panose="02000503000000000004" pitchFamily="2" charset="-78"/>
              </a:rPr>
              <a:t>Post-Active Phase) </a:t>
            </a:r>
          </a:p>
          <a:p>
            <a:pPr algn="r" rtl="1">
              <a:lnSpc>
                <a:spcPct val="150000"/>
              </a:lnSpc>
            </a:pPr>
            <a:r>
              <a:rPr lang="ur-PK" sz="4800" dirty="0">
                <a:latin typeface="Jameel Noori Nastaleeq" panose="02000503000000000004" pitchFamily="2" charset="-78"/>
                <a:cs typeface="Jameel Noori Nastaleeq" panose="02000503000000000004" pitchFamily="2" charset="-78"/>
              </a:rPr>
              <a:t>یہ تینوں مراحل ایک دوسرے سے مربوط ہیں اور مل کر سیکھنے کے عمل کو کامیاب بناتے ہیں۔</a:t>
            </a:r>
          </a:p>
        </p:txBody>
      </p:sp>
    </p:spTree>
    <p:extLst>
      <p:ext uri="{BB962C8B-B14F-4D97-AF65-F5344CB8AC3E}">
        <p14:creationId xmlns:p14="http://schemas.microsoft.com/office/powerpoint/2010/main" val="3623488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8940285-D82F-E3C0-5DF6-D6233759669B}"/>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1A1814CD-4FC4-40A3-A8AE-84B9244A13E8}"/>
              </a:ext>
            </a:extLst>
          </p:cNvPr>
          <p:cNvSpPr/>
          <p:nvPr/>
        </p:nvSpPr>
        <p:spPr>
          <a:xfrm>
            <a:off x="6241603" y="952500"/>
            <a:ext cx="5804794" cy="1723549"/>
          </a:xfrm>
          <a:prstGeom prst="rect">
            <a:avLst/>
          </a:prstGeom>
        </p:spPr>
        <p:txBody>
          <a:bodyPr wrap="none">
            <a:spAutoFit/>
          </a:bodyPr>
          <a:lstStyle/>
          <a:p>
            <a:pPr algn="ctr" rtl="1"/>
            <a:r>
              <a:rPr lang="ur-PK" sz="6600" dirty="0">
                <a:solidFill>
                  <a:srgbClr val="FF0000"/>
                </a:solidFill>
                <a:latin typeface="Jameel Noori Nastaleeq" panose="02000503000000000004" pitchFamily="2" charset="-78"/>
                <a:cs typeface="Jameel Noori Nastaleeq" panose="02000503000000000004" pitchFamily="2" charset="-78"/>
              </a:rPr>
              <a:t>تدریس سے پہلے کا مرحلہ</a:t>
            </a:r>
          </a:p>
          <a:p>
            <a:pPr algn="ctr" rtl="1"/>
            <a:r>
              <a:rPr lang="ur-PK" sz="4000" dirty="0">
                <a:solidFill>
                  <a:srgbClr val="FF0000"/>
                </a:solidFill>
                <a:latin typeface="Jameel Noori Nastaleeq" panose="02000503000000000004" pitchFamily="2" charset="-78"/>
                <a:cs typeface="Jameel Noori Nastaleeq" panose="02000503000000000004" pitchFamily="2" charset="-78"/>
              </a:rPr>
              <a:t>(</a:t>
            </a:r>
            <a:r>
              <a:rPr lang="en-IN" sz="4000" dirty="0" err="1">
                <a:solidFill>
                  <a:srgbClr val="FF0000"/>
                </a:solidFill>
                <a:latin typeface="Jameel Noori Nastaleeq" panose="02000503000000000004" pitchFamily="2" charset="-78"/>
                <a:cs typeface="Jameel Noori Nastaleeq" panose="02000503000000000004" pitchFamily="2" charset="-78"/>
              </a:rPr>
              <a:t>Pr</a:t>
            </a:r>
            <a:r>
              <a:rPr lang="en-US" sz="4000" dirty="0">
                <a:solidFill>
                  <a:srgbClr val="FF0000"/>
                </a:solidFill>
                <a:latin typeface="Jameel Noori Nastaleeq" panose="02000503000000000004" pitchFamily="2" charset="-78"/>
                <a:cs typeface="Jameel Noori Nastaleeq" panose="02000503000000000004" pitchFamily="2" charset="-78"/>
              </a:rPr>
              <a:t>e-Active Phase</a:t>
            </a:r>
            <a:r>
              <a:rPr lang="ur-PK" sz="4000" dirty="0">
                <a:solidFill>
                  <a:srgbClr val="FF0000"/>
                </a:solidFill>
                <a:latin typeface="Jameel Noori Nastaleeq" panose="02000503000000000004" pitchFamily="2" charset="-78"/>
                <a:cs typeface="Jameel Noori Nastaleeq" panose="02000503000000000004" pitchFamily="2" charset="-78"/>
              </a:rPr>
              <a:t>):</a:t>
            </a:r>
            <a:endParaRPr lang="en-IN" sz="4000" dirty="0">
              <a:solidFill>
                <a:srgbClr val="FF0000"/>
              </a:solidFill>
              <a:latin typeface="Jameel Noori Nastaleeq" panose="02000503000000000004" pitchFamily="2" charset="-78"/>
              <a:cs typeface="Jameel Noori Nastaleeq" panose="02000503000000000004" pitchFamily="2" charset="-78"/>
            </a:endParaRPr>
          </a:p>
        </p:txBody>
      </p:sp>
      <p:sp>
        <p:nvSpPr>
          <p:cNvPr id="4" name="Rectangle 3">
            <a:extLst>
              <a:ext uri="{FF2B5EF4-FFF2-40B4-BE49-F238E27FC236}">
                <a16:creationId xmlns:a16="http://schemas.microsoft.com/office/drawing/2014/main" id="{0A8C0568-4632-45DB-B635-46715F6B35FC}"/>
              </a:ext>
            </a:extLst>
          </p:cNvPr>
          <p:cNvSpPr/>
          <p:nvPr/>
        </p:nvSpPr>
        <p:spPr>
          <a:xfrm>
            <a:off x="952500" y="3238500"/>
            <a:ext cx="16383000" cy="5539978"/>
          </a:xfrm>
          <a:prstGeom prst="rect">
            <a:avLst/>
          </a:prstGeom>
        </p:spPr>
        <p:txBody>
          <a:bodyPr wrap="square">
            <a:spAutoFit/>
          </a:bodyPr>
          <a:lstStyle/>
          <a:p>
            <a:pPr algn="justLow" rtl="1">
              <a:lnSpc>
                <a:spcPct val="150000"/>
              </a:lnSpc>
            </a:pPr>
            <a:r>
              <a:rPr lang="en-US" sz="4800" dirty="0">
                <a:latin typeface="Jameel Noori Nastaleeq" panose="02000503000000000004" pitchFamily="2" charset="-78"/>
                <a:cs typeface="Jameel Noori Nastaleeq" panose="02000503000000000004" pitchFamily="2" charset="-78"/>
              </a:rPr>
              <a:t>	</a:t>
            </a:r>
            <a:r>
              <a:rPr lang="ur-PK" sz="4800" dirty="0">
                <a:latin typeface="Jameel Noori Nastaleeq" panose="02000503000000000004" pitchFamily="2" charset="-78"/>
                <a:cs typeface="Jameel Noori Nastaleeq" panose="02000503000000000004" pitchFamily="2" charset="-78"/>
              </a:rPr>
              <a:t>تدریس کا پہلا مرحلہ وہ ہے جو کلاس روم میں داخل ہونے سے پہلے شروع ہوجاتا ہے۔ اس مرحلے میں استاد تدریس کی مکمل منصوبہ بندی کرتا ہے۔ اچھی منصوبہ بندی مؤثر تدریس کی بنیاد سمجھی جاتی ہے کیونکہ اسی کے ذریعے استاد اپنے مقاصد، مواد اور تدریسی طریقوں کو منظم کرتا ہے۔</a:t>
            </a:r>
          </a:p>
          <a:p>
            <a:pPr algn="justLow" rtl="1">
              <a:lnSpc>
                <a:spcPct val="150000"/>
              </a:lnSpc>
            </a:pPr>
            <a:r>
              <a:rPr lang="en-US" sz="4800" dirty="0">
                <a:latin typeface="Jameel Noori Nastaleeq" panose="02000503000000000004" pitchFamily="2" charset="-78"/>
                <a:cs typeface="Jameel Noori Nastaleeq" panose="02000503000000000004" pitchFamily="2" charset="-78"/>
              </a:rPr>
              <a:t>	</a:t>
            </a:r>
            <a:r>
              <a:rPr lang="ur-PK" sz="4800" dirty="0">
                <a:latin typeface="Jameel Noori Nastaleeq" panose="02000503000000000004" pitchFamily="2" charset="-78"/>
                <a:cs typeface="Jameel Noori Nastaleeq" panose="02000503000000000004" pitchFamily="2" charset="-78"/>
              </a:rPr>
              <a:t>اس مرحلے میں استاد سب سے پہلے تدریسی مقاصد متعین کرتا ہے تاکہ یہ واضح ہوسکے کہ سبق کے بعد طلبہ کیا سیکھیں گے۔ اس کے بعد وہ نصابی مواد کا انتخاب کرتا ہے اور اس بات کا فیصلہ کرتا ہے کہ کون سے نکات زیادہ اہم ہیں۔</a:t>
            </a:r>
          </a:p>
        </p:txBody>
      </p:sp>
    </p:spTree>
    <p:extLst>
      <p:ext uri="{BB962C8B-B14F-4D97-AF65-F5344CB8AC3E}">
        <p14:creationId xmlns:p14="http://schemas.microsoft.com/office/powerpoint/2010/main" val="4245728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8940285-D82F-E3C0-5DF6-D6233759669B}"/>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1A1814CD-4FC4-40A3-A8AE-84B9244A13E8}"/>
              </a:ext>
            </a:extLst>
          </p:cNvPr>
          <p:cNvSpPr/>
          <p:nvPr/>
        </p:nvSpPr>
        <p:spPr>
          <a:xfrm>
            <a:off x="5314265" y="743426"/>
            <a:ext cx="7659469" cy="1723549"/>
          </a:xfrm>
          <a:prstGeom prst="rect">
            <a:avLst/>
          </a:prstGeom>
        </p:spPr>
        <p:txBody>
          <a:bodyPr wrap="none">
            <a:spAutoFit/>
          </a:bodyPr>
          <a:lstStyle/>
          <a:p>
            <a:pPr algn="ctr" rtl="1"/>
            <a:r>
              <a:rPr lang="ur-PK" sz="6600" dirty="0">
                <a:solidFill>
                  <a:srgbClr val="FF0000"/>
                </a:solidFill>
                <a:latin typeface="Jameel Noori Nastaleeq" panose="02000503000000000004" pitchFamily="2" charset="-78"/>
                <a:cs typeface="Jameel Noori Nastaleeq" panose="02000503000000000004" pitchFamily="2" charset="-78"/>
              </a:rPr>
              <a:t>تدریس سے پہلے کا مرحلہ</a:t>
            </a:r>
            <a:r>
              <a:rPr lang="en-US" sz="6600" dirty="0">
                <a:solidFill>
                  <a:srgbClr val="FF0000"/>
                </a:solidFill>
                <a:latin typeface="Jameel Noori Nastaleeq" panose="02000503000000000004" pitchFamily="2" charset="-78"/>
                <a:cs typeface="Jameel Noori Nastaleeq" panose="02000503000000000004" pitchFamily="2" charset="-78"/>
              </a:rPr>
              <a:t> </a:t>
            </a:r>
            <a:r>
              <a:rPr lang="ur-PK" sz="6600" dirty="0">
                <a:solidFill>
                  <a:srgbClr val="FF0000"/>
                </a:solidFill>
                <a:latin typeface="Jameel Noori Nastaleeq" panose="02000503000000000004" pitchFamily="2" charset="-78"/>
                <a:cs typeface="Jameel Noori Nastaleeq" panose="02000503000000000004" pitchFamily="2" charset="-78"/>
              </a:rPr>
              <a:t>(جاری۔۔)</a:t>
            </a:r>
          </a:p>
          <a:p>
            <a:pPr algn="ctr"/>
            <a:r>
              <a:rPr lang="en-IN" sz="4000" dirty="0" err="1">
                <a:solidFill>
                  <a:srgbClr val="FF0000"/>
                </a:solidFill>
                <a:latin typeface="Jameel Noori Nastaleeq" panose="02000503000000000004" pitchFamily="2" charset="-78"/>
                <a:cs typeface="Jameel Noori Nastaleeq" panose="02000503000000000004" pitchFamily="2" charset="-78"/>
              </a:rPr>
              <a:t>Pr</a:t>
            </a:r>
            <a:r>
              <a:rPr lang="en-US" sz="4000" dirty="0">
                <a:solidFill>
                  <a:srgbClr val="FF0000"/>
                </a:solidFill>
                <a:latin typeface="Jameel Noori Nastaleeq" panose="02000503000000000004" pitchFamily="2" charset="-78"/>
                <a:cs typeface="Jameel Noori Nastaleeq" panose="02000503000000000004" pitchFamily="2" charset="-78"/>
              </a:rPr>
              <a:t>e-Active Phase (Continued..)</a:t>
            </a:r>
            <a:endParaRPr lang="en-IN" sz="4000" dirty="0">
              <a:solidFill>
                <a:srgbClr val="FF0000"/>
              </a:solidFill>
              <a:latin typeface="Jameel Noori Nastaleeq" panose="02000503000000000004" pitchFamily="2" charset="-78"/>
              <a:cs typeface="Jameel Noori Nastaleeq" panose="02000503000000000004" pitchFamily="2" charset="-78"/>
            </a:endParaRPr>
          </a:p>
        </p:txBody>
      </p:sp>
      <p:sp>
        <p:nvSpPr>
          <p:cNvPr id="4" name="Rectangle 3">
            <a:extLst>
              <a:ext uri="{FF2B5EF4-FFF2-40B4-BE49-F238E27FC236}">
                <a16:creationId xmlns:a16="http://schemas.microsoft.com/office/drawing/2014/main" id="{0A8C0568-4632-45DB-B635-46715F6B35FC}"/>
              </a:ext>
            </a:extLst>
          </p:cNvPr>
          <p:cNvSpPr/>
          <p:nvPr/>
        </p:nvSpPr>
        <p:spPr>
          <a:xfrm>
            <a:off x="762000" y="2933700"/>
            <a:ext cx="16383000" cy="6647974"/>
          </a:xfrm>
          <a:prstGeom prst="rect">
            <a:avLst/>
          </a:prstGeom>
        </p:spPr>
        <p:txBody>
          <a:bodyPr wrap="square">
            <a:spAutoFit/>
          </a:bodyPr>
          <a:lstStyle/>
          <a:p>
            <a:pPr algn="justLow" rtl="1">
              <a:lnSpc>
                <a:spcPct val="150000"/>
              </a:lnSpc>
            </a:pPr>
            <a:r>
              <a:rPr lang="en-US" sz="4800" dirty="0">
                <a:latin typeface="Jameel Noori Nastaleeq" panose="02000503000000000004" pitchFamily="2" charset="-78"/>
                <a:cs typeface="Jameel Noori Nastaleeq" panose="02000503000000000004" pitchFamily="2" charset="-78"/>
              </a:rPr>
              <a:t>	</a:t>
            </a:r>
            <a:r>
              <a:rPr lang="ur-PK" sz="4800" dirty="0">
                <a:latin typeface="Jameel Noori Nastaleeq" panose="02000503000000000004" pitchFamily="2" charset="-78"/>
                <a:cs typeface="Jameel Noori Nastaleeq" panose="02000503000000000004" pitchFamily="2" charset="-78"/>
              </a:rPr>
              <a:t>اسی مرحلے میں استاد تدریسی طریقہ کار کا بھی انتخاب کرتا ہے۔ مثال کے طور پر لیکچر، سوال و جواب، گروپ ڈسکشن یا عملی مظاہرہ وغیرہ۔ مزید یہ کہ استاد تدریسی معاونات جیسے چارٹ، ماڈل، تصاویر اور سلائیڈز بھی تیار کرتا ہے تاکہ تدریس زیادہ مؤثر اور دلچسپ بن سکے۔</a:t>
            </a:r>
          </a:p>
          <a:p>
            <a:pPr algn="justLow" rtl="1">
              <a:lnSpc>
                <a:spcPct val="150000"/>
              </a:lnSpc>
            </a:pPr>
            <a:r>
              <a:rPr lang="en-US" sz="4800" dirty="0">
                <a:latin typeface="Jameel Noori Nastaleeq" panose="02000503000000000004" pitchFamily="2" charset="-78"/>
                <a:cs typeface="Jameel Noori Nastaleeq" panose="02000503000000000004" pitchFamily="2" charset="-78"/>
              </a:rPr>
              <a:t>	</a:t>
            </a:r>
            <a:r>
              <a:rPr lang="ur-PK" sz="4800" dirty="0">
                <a:latin typeface="Jameel Noori Nastaleeq" panose="02000503000000000004" pitchFamily="2" charset="-78"/>
                <a:cs typeface="Jameel Noori Nastaleeq" panose="02000503000000000004" pitchFamily="2" charset="-78"/>
              </a:rPr>
              <a:t>استاد طلبہ کی سابقہ معلومات کا اندازہ بھی لگاتا ہے تاکہ نئے علم کو ان کے پہلے سے موجود تجربات سے جوڑا جاسکے۔ اسی طرح مشکل الفاظ اور تصورات کی نشاندہی کر کے انہیں آسان انداز میں پیش کرنے کی تیاری کی جاتی ہے۔</a:t>
            </a:r>
          </a:p>
          <a:p>
            <a:pPr algn="justLow" rtl="1">
              <a:lnSpc>
                <a:spcPct val="150000"/>
              </a:lnSpc>
            </a:pPr>
            <a:r>
              <a:rPr lang="en-US" sz="4800" dirty="0">
                <a:latin typeface="Jameel Noori Nastaleeq" panose="02000503000000000004" pitchFamily="2" charset="-78"/>
                <a:cs typeface="Jameel Noori Nastaleeq" panose="02000503000000000004" pitchFamily="2" charset="-78"/>
              </a:rPr>
              <a:t>	</a:t>
            </a:r>
            <a:r>
              <a:rPr lang="ur-PK" sz="4800" dirty="0">
                <a:latin typeface="Jameel Noori Nastaleeq" panose="02000503000000000004" pitchFamily="2" charset="-78"/>
                <a:cs typeface="Jameel Noori Nastaleeq" panose="02000503000000000004" pitchFamily="2" charset="-78"/>
              </a:rPr>
              <a:t>یوں یہ مرحلہ ایک معمار کے نقشے کی طرح ہوتا ہے جس پر پوری تدریس کی کامیابی کا انحصار ہوتا ہے۔</a:t>
            </a:r>
          </a:p>
        </p:txBody>
      </p:sp>
    </p:spTree>
    <p:extLst>
      <p:ext uri="{BB962C8B-B14F-4D97-AF65-F5344CB8AC3E}">
        <p14:creationId xmlns:p14="http://schemas.microsoft.com/office/powerpoint/2010/main" val="113862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8940285-D82F-E3C0-5DF6-D6233759669B}"/>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1A1814CD-4FC4-40A3-A8AE-84B9244A13E8}"/>
              </a:ext>
            </a:extLst>
          </p:cNvPr>
          <p:cNvSpPr/>
          <p:nvPr/>
        </p:nvSpPr>
        <p:spPr>
          <a:xfrm>
            <a:off x="6445986" y="952500"/>
            <a:ext cx="5396029" cy="1723549"/>
          </a:xfrm>
          <a:prstGeom prst="rect">
            <a:avLst/>
          </a:prstGeom>
        </p:spPr>
        <p:txBody>
          <a:bodyPr wrap="none">
            <a:spAutoFit/>
          </a:bodyPr>
          <a:lstStyle/>
          <a:p>
            <a:pPr algn="ctr" rtl="1"/>
            <a:r>
              <a:rPr lang="ur-PK" sz="6600" dirty="0">
                <a:solidFill>
                  <a:srgbClr val="FF0000"/>
                </a:solidFill>
                <a:latin typeface="Jameel Noori Nastaleeq" panose="02000503000000000004" pitchFamily="2" charset="-78"/>
                <a:cs typeface="Jameel Noori Nastaleeq" panose="02000503000000000004" pitchFamily="2" charset="-78"/>
              </a:rPr>
              <a:t>تدریس کے دوران کا مرحلہ</a:t>
            </a:r>
          </a:p>
          <a:p>
            <a:pPr algn="ctr" rtl="1"/>
            <a:r>
              <a:rPr lang="ur-PK" sz="4000" dirty="0">
                <a:solidFill>
                  <a:srgbClr val="FF0000"/>
                </a:solidFill>
                <a:latin typeface="Jameel Noori Nastaleeq" panose="02000503000000000004" pitchFamily="2" charset="-78"/>
                <a:cs typeface="Jameel Noori Nastaleeq" panose="02000503000000000004" pitchFamily="2" charset="-78"/>
              </a:rPr>
              <a:t>(</a:t>
            </a:r>
            <a:r>
              <a:rPr lang="en-US" sz="4000" dirty="0">
                <a:solidFill>
                  <a:srgbClr val="FF0000"/>
                </a:solidFill>
                <a:latin typeface="Jameel Noori Nastaleeq" panose="02000503000000000004" pitchFamily="2" charset="-78"/>
                <a:cs typeface="Jameel Noori Nastaleeq" panose="02000503000000000004" pitchFamily="2" charset="-78"/>
              </a:rPr>
              <a:t>Interactive Phase</a:t>
            </a:r>
            <a:r>
              <a:rPr lang="ur-PK" sz="4000" dirty="0">
                <a:solidFill>
                  <a:srgbClr val="FF0000"/>
                </a:solidFill>
                <a:latin typeface="Jameel Noori Nastaleeq" panose="02000503000000000004" pitchFamily="2" charset="-78"/>
                <a:cs typeface="Jameel Noori Nastaleeq" panose="02000503000000000004" pitchFamily="2" charset="-78"/>
              </a:rPr>
              <a:t>)</a:t>
            </a:r>
            <a:endParaRPr lang="en-IN" sz="4000" dirty="0">
              <a:solidFill>
                <a:srgbClr val="FF0000"/>
              </a:solidFill>
              <a:latin typeface="Jameel Noori Nastaleeq" panose="02000503000000000004" pitchFamily="2" charset="-78"/>
              <a:cs typeface="Jameel Noori Nastaleeq" panose="02000503000000000004" pitchFamily="2" charset="-78"/>
            </a:endParaRPr>
          </a:p>
        </p:txBody>
      </p:sp>
      <p:sp>
        <p:nvSpPr>
          <p:cNvPr id="4" name="Rectangle 3">
            <a:extLst>
              <a:ext uri="{FF2B5EF4-FFF2-40B4-BE49-F238E27FC236}">
                <a16:creationId xmlns:a16="http://schemas.microsoft.com/office/drawing/2014/main" id="{0A8C0568-4632-45DB-B635-46715F6B35FC}"/>
              </a:ext>
            </a:extLst>
          </p:cNvPr>
          <p:cNvSpPr/>
          <p:nvPr/>
        </p:nvSpPr>
        <p:spPr>
          <a:xfrm>
            <a:off x="952500" y="3238500"/>
            <a:ext cx="16383000" cy="6647974"/>
          </a:xfrm>
          <a:prstGeom prst="rect">
            <a:avLst/>
          </a:prstGeom>
        </p:spPr>
        <p:txBody>
          <a:bodyPr wrap="square">
            <a:spAutoFit/>
          </a:bodyPr>
          <a:lstStyle/>
          <a:p>
            <a:pPr algn="justLow" rtl="1">
              <a:lnSpc>
                <a:spcPct val="150000"/>
              </a:lnSpc>
            </a:pPr>
            <a:r>
              <a:rPr lang="en-US" sz="4800" dirty="0">
                <a:latin typeface="Jameel Noori Nastaleeq" panose="02000503000000000004" pitchFamily="2" charset="-78"/>
                <a:cs typeface="Jameel Noori Nastaleeq" panose="02000503000000000004" pitchFamily="2" charset="-78"/>
              </a:rPr>
              <a:t>	</a:t>
            </a:r>
            <a:r>
              <a:rPr lang="ur-PK" sz="4800" dirty="0">
                <a:latin typeface="Jameel Noori Nastaleeq" panose="02000503000000000004" pitchFamily="2" charset="-78"/>
                <a:cs typeface="Jameel Noori Nastaleeq" panose="02000503000000000004" pitchFamily="2" charset="-78"/>
              </a:rPr>
              <a:t>یہ تدریس کا دوسرا اور سب سے اہم مرحلہ ہے۔ اس مرحلے میں استاد اور طلبہ آمنے سامنے ہوتے ہیں اور اصل تدریسی عمل انجام پاتا ہے۔ یہاں استاد اپنی منصوبہ بندی کو عملی شکل دیتا ہے اور طلبہ کو سیکھنے کے عمل میں فعال طور پر شامل کرتا ہے۔</a:t>
            </a:r>
          </a:p>
          <a:p>
            <a:pPr algn="justLow" rtl="1">
              <a:lnSpc>
                <a:spcPct val="150000"/>
              </a:lnSpc>
            </a:pPr>
            <a:r>
              <a:rPr lang="en-US" sz="4800" dirty="0">
                <a:latin typeface="Jameel Noori Nastaleeq" panose="02000503000000000004" pitchFamily="2" charset="-78"/>
                <a:cs typeface="Jameel Noori Nastaleeq" panose="02000503000000000004" pitchFamily="2" charset="-78"/>
              </a:rPr>
              <a:t>	</a:t>
            </a:r>
            <a:r>
              <a:rPr lang="ur-PK" sz="4800" dirty="0">
                <a:latin typeface="Jameel Noori Nastaleeq" panose="02000503000000000004" pitchFamily="2" charset="-78"/>
                <a:cs typeface="Jameel Noori Nastaleeq" panose="02000503000000000004" pitchFamily="2" charset="-78"/>
              </a:rPr>
              <a:t>اس مرحلے کا آغاز سازگار ماحول پیدا کرنے سے ہوتا ہے۔ استاد اس بات کو یقینی بناتا ہے کہ کلاس روم میں مناسب روشنی، ہوا اور سکون موجود ہو تاکہ طلبہ بہتر انداز میں توجہ دے سکیں۔</a:t>
            </a:r>
          </a:p>
          <a:p>
            <a:pPr algn="justLow" rtl="1">
              <a:lnSpc>
                <a:spcPct val="150000"/>
              </a:lnSpc>
            </a:pPr>
            <a:endParaRPr lang="ur-PK" sz="4800" dirty="0">
              <a:latin typeface="Jameel Noori Nastaleeq" panose="02000503000000000004" pitchFamily="2" charset="-78"/>
              <a:cs typeface="Jameel Noori Nastaleeq" panose="02000503000000000004" pitchFamily="2" charset="-78"/>
            </a:endParaRPr>
          </a:p>
        </p:txBody>
      </p:sp>
    </p:spTree>
    <p:extLst>
      <p:ext uri="{BB962C8B-B14F-4D97-AF65-F5344CB8AC3E}">
        <p14:creationId xmlns:p14="http://schemas.microsoft.com/office/powerpoint/2010/main" val="118649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8940285-D82F-E3C0-5DF6-D6233759669B}"/>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1A1814CD-4FC4-40A3-A8AE-84B9244A13E8}"/>
              </a:ext>
            </a:extLst>
          </p:cNvPr>
          <p:cNvSpPr/>
          <p:nvPr/>
        </p:nvSpPr>
        <p:spPr>
          <a:xfrm>
            <a:off x="4904699" y="743426"/>
            <a:ext cx="8478604" cy="1723549"/>
          </a:xfrm>
          <a:prstGeom prst="rect">
            <a:avLst/>
          </a:prstGeom>
        </p:spPr>
        <p:txBody>
          <a:bodyPr wrap="none">
            <a:spAutoFit/>
          </a:bodyPr>
          <a:lstStyle/>
          <a:p>
            <a:pPr algn="ctr" rtl="1"/>
            <a:r>
              <a:rPr lang="ur-PK" sz="6600" dirty="0">
                <a:solidFill>
                  <a:srgbClr val="FF0000"/>
                </a:solidFill>
                <a:latin typeface="Jameel Noori Nastaleeq" panose="02000503000000000004" pitchFamily="2" charset="-78"/>
                <a:cs typeface="Jameel Noori Nastaleeq" panose="02000503000000000004" pitchFamily="2" charset="-78"/>
              </a:rPr>
              <a:t>تدریس کے دوران کا مرحلہ</a:t>
            </a:r>
            <a:r>
              <a:rPr lang="en-US" sz="6600" dirty="0">
                <a:solidFill>
                  <a:srgbClr val="FF0000"/>
                </a:solidFill>
                <a:latin typeface="Jameel Noori Nastaleeq" panose="02000503000000000004" pitchFamily="2" charset="-78"/>
                <a:cs typeface="Jameel Noori Nastaleeq" panose="02000503000000000004" pitchFamily="2" charset="-78"/>
              </a:rPr>
              <a:t> </a:t>
            </a:r>
            <a:r>
              <a:rPr lang="ur-PK" sz="6600" dirty="0">
                <a:solidFill>
                  <a:srgbClr val="FF0000"/>
                </a:solidFill>
                <a:latin typeface="Jameel Noori Nastaleeq" panose="02000503000000000004" pitchFamily="2" charset="-78"/>
                <a:cs typeface="Jameel Noori Nastaleeq" panose="02000503000000000004" pitchFamily="2" charset="-78"/>
              </a:rPr>
              <a:t>(جاری۔۔)</a:t>
            </a:r>
          </a:p>
          <a:p>
            <a:pPr algn="ctr"/>
            <a:r>
              <a:rPr lang="en-US" sz="4000" dirty="0">
                <a:solidFill>
                  <a:srgbClr val="FF0000"/>
                </a:solidFill>
                <a:latin typeface="Jameel Noori Nastaleeq" panose="02000503000000000004" pitchFamily="2" charset="-78"/>
                <a:cs typeface="Jameel Noori Nastaleeq" panose="02000503000000000004" pitchFamily="2" charset="-78"/>
              </a:rPr>
              <a:t>Interactive Phase (Continued..)</a:t>
            </a:r>
            <a:endParaRPr lang="en-IN" sz="4000" dirty="0">
              <a:solidFill>
                <a:srgbClr val="FF0000"/>
              </a:solidFill>
              <a:latin typeface="Jameel Noori Nastaleeq" panose="02000503000000000004" pitchFamily="2" charset="-78"/>
              <a:cs typeface="Jameel Noori Nastaleeq" panose="02000503000000000004" pitchFamily="2" charset="-78"/>
            </a:endParaRPr>
          </a:p>
        </p:txBody>
      </p:sp>
      <p:sp>
        <p:nvSpPr>
          <p:cNvPr id="4" name="Rectangle 3">
            <a:extLst>
              <a:ext uri="{FF2B5EF4-FFF2-40B4-BE49-F238E27FC236}">
                <a16:creationId xmlns:a16="http://schemas.microsoft.com/office/drawing/2014/main" id="{0A8C0568-4632-45DB-B635-46715F6B35FC}"/>
              </a:ext>
            </a:extLst>
          </p:cNvPr>
          <p:cNvSpPr/>
          <p:nvPr/>
        </p:nvSpPr>
        <p:spPr>
          <a:xfrm>
            <a:off x="762000" y="2933700"/>
            <a:ext cx="16383000" cy="6647974"/>
          </a:xfrm>
          <a:prstGeom prst="rect">
            <a:avLst/>
          </a:prstGeom>
        </p:spPr>
        <p:txBody>
          <a:bodyPr wrap="square">
            <a:spAutoFit/>
          </a:bodyPr>
          <a:lstStyle/>
          <a:p>
            <a:pPr algn="justLow" rtl="1">
              <a:lnSpc>
                <a:spcPct val="150000"/>
              </a:lnSpc>
            </a:pPr>
            <a:r>
              <a:rPr lang="ur-PK" sz="4800" dirty="0">
                <a:latin typeface="Jameel Noori Nastaleeq" panose="02000503000000000004" pitchFamily="2" charset="-78"/>
                <a:cs typeface="Jameel Noori Nastaleeq" panose="02000503000000000004" pitchFamily="2" charset="-78"/>
              </a:rPr>
              <a:t>	اس کے بعد استاد دلچسپ سوال، مثال یا واقعے کے ذریعے طلبہ کی توجہ حاصل کرتا ہے اور ان کے اندر سیکھنے کا شوق پیدا کرتا ہے۔ پھر وہ مختلف تدریسی طریقوں کے ذریعے سبق پیش کرتا ہے۔ کبھی کہانی، کبھی مثال، کبھی </a:t>
            </a:r>
            <a:r>
              <a:rPr lang="en-US" sz="4800" dirty="0">
                <a:latin typeface="Jameel Noori Nastaleeq" panose="02000503000000000004" pitchFamily="2" charset="-78"/>
                <a:cs typeface="Jameel Noori Nastaleeq" panose="02000503000000000004" pitchFamily="2" charset="-78"/>
              </a:rPr>
              <a:t>Diagram </a:t>
            </a:r>
            <a:r>
              <a:rPr lang="ur-PK" sz="4800" dirty="0">
                <a:latin typeface="Jameel Noori Nastaleeq" panose="02000503000000000004" pitchFamily="2" charset="-78"/>
                <a:cs typeface="Jameel Noori Nastaleeq" panose="02000503000000000004" pitchFamily="2" charset="-78"/>
              </a:rPr>
              <a:t>اور کبھی عملی سرگرمی کے ذریعے طلبہ کو موضوع سمجھایا جاتا ہے۔</a:t>
            </a:r>
          </a:p>
          <a:p>
            <a:pPr algn="justLow" rtl="1">
              <a:lnSpc>
                <a:spcPct val="150000"/>
              </a:lnSpc>
            </a:pPr>
            <a:r>
              <a:rPr lang="ur-PK" sz="4800" dirty="0">
                <a:latin typeface="Jameel Noori Nastaleeq" panose="02000503000000000004" pitchFamily="2" charset="-78"/>
                <a:cs typeface="Jameel Noori Nastaleeq" panose="02000503000000000004" pitchFamily="2" charset="-78"/>
              </a:rPr>
              <a:t>	اس مرحلے میں سوال و جواب کو خاص اہمیت حاصل ہوتی ہے کیونکہ اس سے طلبہ کی دلچسپی برقرار رہتی ہے اور ان کی سمجھ میں اضافہ ہوتا ہے۔ استاد طلبہ کے سوالات کے جواب دیتا ہے اور انہیں اظہارِ خیال کا موقع فراہم کرتا ہے۔</a:t>
            </a:r>
          </a:p>
          <a:p>
            <a:pPr algn="justLow" rtl="1">
              <a:lnSpc>
                <a:spcPct val="150000"/>
              </a:lnSpc>
            </a:pPr>
            <a:r>
              <a:rPr lang="ur-PK" sz="4800" dirty="0">
                <a:latin typeface="Jameel Noori Nastaleeq" panose="02000503000000000004" pitchFamily="2" charset="-78"/>
                <a:cs typeface="Jameel Noori Nastaleeq" panose="02000503000000000004" pitchFamily="2" charset="-78"/>
              </a:rPr>
              <a:t>چونکہ ہر طالب علم کی صلاحیت مختلف ہوتی ہے، اس لیے استاد انفرادی اختلافات کا خیال رکھتے ہوئے تدریس کرتا ہے۔ </a:t>
            </a:r>
          </a:p>
        </p:txBody>
      </p:sp>
    </p:spTree>
    <p:extLst>
      <p:ext uri="{BB962C8B-B14F-4D97-AF65-F5344CB8AC3E}">
        <p14:creationId xmlns:p14="http://schemas.microsoft.com/office/powerpoint/2010/main" val="1217985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8940285-D82F-E3C0-5DF6-D6233759669B}"/>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1A1814CD-4FC4-40A3-A8AE-84B9244A13E8}"/>
              </a:ext>
            </a:extLst>
          </p:cNvPr>
          <p:cNvSpPr/>
          <p:nvPr/>
        </p:nvSpPr>
        <p:spPr>
          <a:xfrm>
            <a:off x="4904699" y="743426"/>
            <a:ext cx="8478604" cy="1723549"/>
          </a:xfrm>
          <a:prstGeom prst="rect">
            <a:avLst/>
          </a:prstGeom>
        </p:spPr>
        <p:txBody>
          <a:bodyPr wrap="none">
            <a:spAutoFit/>
          </a:bodyPr>
          <a:lstStyle/>
          <a:p>
            <a:pPr algn="ctr" rtl="1"/>
            <a:r>
              <a:rPr lang="ur-PK" sz="6600" dirty="0">
                <a:solidFill>
                  <a:srgbClr val="FF0000"/>
                </a:solidFill>
                <a:latin typeface="Jameel Noori Nastaleeq" panose="02000503000000000004" pitchFamily="2" charset="-78"/>
                <a:cs typeface="Jameel Noori Nastaleeq" panose="02000503000000000004" pitchFamily="2" charset="-78"/>
              </a:rPr>
              <a:t>تدریس کے دوران کا مرحلہ</a:t>
            </a:r>
            <a:r>
              <a:rPr lang="en-US" sz="6600" dirty="0">
                <a:solidFill>
                  <a:srgbClr val="FF0000"/>
                </a:solidFill>
                <a:latin typeface="Jameel Noori Nastaleeq" panose="02000503000000000004" pitchFamily="2" charset="-78"/>
                <a:cs typeface="Jameel Noori Nastaleeq" panose="02000503000000000004" pitchFamily="2" charset="-78"/>
              </a:rPr>
              <a:t> </a:t>
            </a:r>
            <a:r>
              <a:rPr lang="ur-PK" sz="6600" dirty="0">
                <a:solidFill>
                  <a:srgbClr val="FF0000"/>
                </a:solidFill>
                <a:latin typeface="Jameel Noori Nastaleeq" panose="02000503000000000004" pitchFamily="2" charset="-78"/>
                <a:cs typeface="Jameel Noori Nastaleeq" panose="02000503000000000004" pitchFamily="2" charset="-78"/>
              </a:rPr>
              <a:t>(جاری۔۔)</a:t>
            </a:r>
          </a:p>
          <a:p>
            <a:pPr algn="ctr"/>
            <a:r>
              <a:rPr lang="en-US" sz="4000" dirty="0">
                <a:solidFill>
                  <a:srgbClr val="FF0000"/>
                </a:solidFill>
                <a:latin typeface="Jameel Noori Nastaleeq" panose="02000503000000000004" pitchFamily="2" charset="-78"/>
                <a:cs typeface="Jameel Noori Nastaleeq" panose="02000503000000000004" pitchFamily="2" charset="-78"/>
              </a:rPr>
              <a:t>Interactive Phase (Continued..)</a:t>
            </a:r>
            <a:endParaRPr lang="en-IN" sz="4000" dirty="0">
              <a:solidFill>
                <a:srgbClr val="FF0000"/>
              </a:solidFill>
              <a:latin typeface="Jameel Noori Nastaleeq" panose="02000503000000000004" pitchFamily="2" charset="-78"/>
              <a:cs typeface="Jameel Noori Nastaleeq" panose="02000503000000000004" pitchFamily="2" charset="-78"/>
            </a:endParaRPr>
          </a:p>
        </p:txBody>
      </p:sp>
      <p:sp>
        <p:nvSpPr>
          <p:cNvPr id="4" name="Rectangle 3">
            <a:extLst>
              <a:ext uri="{FF2B5EF4-FFF2-40B4-BE49-F238E27FC236}">
                <a16:creationId xmlns:a16="http://schemas.microsoft.com/office/drawing/2014/main" id="{0A8C0568-4632-45DB-B635-46715F6B35FC}"/>
              </a:ext>
            </a:extLst>
          </p:cNvPr>
          <p:cNvSpPr/>
          <p:nvPr/>
        </p:nvSpPr>
        <p:spPr>
          <a:xfrm>
            <a:off x="762000" y="2933700"/>
            <a:ext cx="16383000" cy="3323987"/>
          </a:xfrm>
          <a:prstGeom prst="rect">
            <a:avLst/>
          </a:prstGeom>
        </p:spPr>
        <p:txBody>
          <a:bodyPr wrap="square">
            <a:spAutoFit/>
          </a:bodyPr>
          <a:lstStyle/>
          <a:p>
            <a:pPr algn="justLow" rtl="1">
              <a:lnSpc>
                <a:spcPct val="150000"/>
              </a:lnSpc>
            </a:pPr>
            <a:r>
              <a:rPr lang="ur-PK" sz="4800" dirty="0">
                <a:latin typeface="Jameel Noori Nastaleeq" panose="02000503000000000004" pitchFamily="2" charset="-78"/>
                <a:cs typeface="Jameel Noori Nastaleeq" panose="02000503000000000004" pitchFamily="2" charset="-78"/>
              </a:rPr>
              <a:t>اسی طرح روزمرہ زندگی سے متعلق مثالیں دے کر سبق کو بامعنی بنایا جاتا ہے۔</a:t>
            </a:r>
          </a:p>
          <a:p>
            <a:pPr algn="justLow" rtl="1">
              <a:lnSpc>
                <a:spcPct val="150000"/>
              </a:lnSpc>
            </a:pPr>
            <a:r>
              <a:rPr lang="ur-PK" sz="4800" dirty="0">
                <a:latin typeface="Jameel Noori Nastaleeq" panose="02000503000000000004" pitchFamily="2" charset="-78"/>
                <a:cs typeface="Jameel Noori Nastaleeq" panose="02000503000000000004" pitchFamily="2" charset="-78"/>
              </a:rPr>
              <a:t>فعال شرکت اس مرحلے کی اہم خصوصیت ہے۔ جب طلبہ خود گفتگو، مباحثہ اور سرگرمیوں میں حصہ لیتے ہیں تو سیکھنے کا عمل زیادہ پائیدار اور مؤثر ہوجاتا ہے۔</a:t>
            </a:r>
          </a:p>
        </p:txBody>
      </p:sp>
    </p:spTree>
    <p:extLst>
      <p:ext uri="{BB962C8B-B14F-4D97-AF65-F5344CB8AC3E}">
        <p14:creationId xmlns:p14="http://schemas.microsoft.com/office/powerpoint/2010/main" val="39771495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873</TotalTime>
  <Words>381</Words>
  <Application>Microsoft Office PowerPoint</Application>
  <PresentationFormat>Custom</PresentationFormat>
  <Paragraphs>81</Paragraphs>
  <Slides>15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Inter Bold Italics</vt:lpstr>
      <vt:lpstr>Inter Bold</vt:lpstr>
      <vt:lpstr>Old Standard Bold</vt:lpstr>
      <vt:lpstr>Inter</vt:lpstr>
      <vt:lpstr>Calibri</vt:lpstr>
      <vt:lpstr>Arial</vt:lpstr>
      <vt:lpstr>Wingdings</vt:lpstr>
      <vt:lpstr>Jameel Noori Nastaleeq</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Template_MBA Counselling Classes</dc:title>
  <dc:creator>CDOE Director</dc:creator>
  <cp:lastModifiedBy>MOHD GUFRAN</cp:lastModifiedBy>
  <cp:revision>97</cp:revision>
  <dcterms:created xsi:type="dcterms:W3CDTF">2006-08-16T00:00:00Z</dcterms:created>
  <dcterms:modified xsi:type="dcterms:W3CDTF">2026-05-10T18:56:36Z</dcterms:modified>
  <dc:identifier>DAG5qUTwqTE</dc:identifier>
</cp:coreProperties>
</file>