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0"/>
    <p:restoredTop sz="96341"/>
  </p:normalViewPr>
  <p:slideViewPr>
    <p:cSldViewPr snapToGrid="0" snapToObjects="1">
      <p:cViewPr varScale="1">
        <p:scale>
          <a:sx n="129" d="100"/>
          <a:sy n="129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3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4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6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7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2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23A3-45E1-194B-A4B0-4396C654B3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75625-4BC2-EF42-82D3-294A4C07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1" y="365125"/>
            <a:ext cx="10906540" cy="11953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94521" y="1690688"/>
            <a:ext cx="10207487" cy="29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6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365125"/>
            <a:ext cx="11191461" cy="1460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4216" y="1825625"/>
            <a:ext cx="10485785" cy="3054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Professional ethics for teachers constitute a framework of principles ensuring integrity, fairness, and care in education. </a:t>
            </a:r>
            <a:endParaRPr lang="en-US" dirty="0" smtClean="0"/>
          </a:p>
          <a:p>
            <a:pPr algn="just"/>
            <a:r>
              <a:rPr lang="en-US" dirty="0" smtClean="0"/>
              <a:t>Key </a:t>
            </a:r>
            <a:r>
              <a:rPr lang="en-US" dirty="0"/>
              <a:t>obligations include prioritizing student welfare, maintaining impartiality regardless of background, fostering an inclusive environment, acting as positive role models, respecting colleagues, maintaining confidentiality, and engaging in continuous professional development.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7" y="4164495"/>
            <a:ext cx="10485784" cy="26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Professional Ethics For Teachers Include: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40157"/>
            <a:ext cx="10515600" cy="2936806"/>
          </a:xfrm>
        </p:spPr>
        <p:txBody>
          <a:bodyPr>
            <a:normAutofit/>
          </a:bodyPr>
          <a:lstStyle/>
          <a:p>
            <a:r>
              <a:rPr lang="en-US" b="1" dirty="0" smtClean="0"/>
              <a:t>Commitment </a:t>
            </a:r>
            <a:r>
              <a:rPr lang="en-US" b="1" dirty="0"/>
              <a:t>to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/>
              <a:t>Professional Integrity &amp; </a:t>
            </a:r>
            <a:r>
              <a:rPr lang="en-US" b="1" dirty="0" smtClean="0"/>
              <a:t>Competence</a:t>
            </a:r>
          </a:p>
          <a:p>
            <a:r>
              <a:rPr lang="en-US" b="1" dirty="0" smtClean="0"/>
              <a:t>Respect </a:t>
            </a:r>
            <a:r>
              <a:rPr lang="en-US" b="1" dirty="0"/>
              <a:t>for Colleagues &amp; </a:t>
            </a:r>
            <a:r>
              <a:rPr lang="en-US" b="1" dirty="0" smtClean="0"/>
              <a:t>Profession</a:t>
            </a:r>
            <a:endParaRPr lang="en-US" dirty="0"/>
          </a:p>
          <a:p>
            <a:r>
              <a:rPr lang="en-US" b="1" dirty="0" smtClean="0"/>
              <a:t>Responsibility </a:t>
            </a:r>
            <a:r>
              <a:rPr lang="en-US" b="1" dirty="0"/>
              <a:t>to Society &amp; </a:t>
            </a:r>
            <a:r>
              <a:rPr lang="en-US" b="1" dirty="0" smtClean="0"/>
              <a:t>Parents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99" y="974036"/>
            <a:ext cx="8747539" cy="11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7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149"/>
            <a:ext cx="10515600" cy="954155"/>
          </a:xfrm>
        </p:spPr>
        <p:txBody>
          <a:bodyPr/>
          <a:lstStyle/>
          <a:p>
            <a:r>
              <a:rPr lang="en-US" b="1" dirty="0"/>
              <a:t>Commitment to Students: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78" y="1431236"/>
            <a:ext cx="11105322" cy="2196548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en-US" b="1" dirty="0" smtClean="0"/>
              <a:t>Prioritize </a:t>
            </a:r>
            <a:r>
              <a:rPr lang="en-US" b="1" dirty="0"/>
              <a:t>Safety and Dignity:</a:t>
            </a:r>
            <a:r>
              <a:rPr lang="en-US" dirty="0"/>
              <a:t> Treat all students with love, respect, and affection, while protecting them from harm, including physical or mental </a:t>
            </a:r>
            <a:r>
              <a:rPr lang="en-US" dirty="0" smtClean="0"/>
              <a:t>harassment.</a:t>
            </a:r>
          </a:p>
          <a:p>
            <a:pPr lvl="1" algn="just"/>
            <a:r>
              <a:rPr lang="en-US" b="1" dirty="0" smtClean="0"/>
              <a:t>Impartiality</a:t>
            </a:r>
            <a:r>
              <a:rPr lang="en-US" b="1" dirty="0"/>
              <a:t>:</a:t>
            </a:r>
            <a:r>
              <a:rPr lang="en-US" dirty="0"/>
              <a:t> Treat all learners justly, regardless of caste, creed, religion, sex, or social </a:t>
            </a:r>
            <a:r>
              <a:rPr lang="en-US" dirty="0" smtClean="0"/>
              <a:t>status.</a:t>
            </a:r>
          </a:p>
          <a:p>
            <a:pPr lvl="1" algn="just"/>
            <a:r>
              <a:rPr lang="en-US" b="1" dirty="0" smtClean="0"/>
              <a:t>Individual </a:t>
            </a:r>
            <a:r>
              <a:rPr lang="en-US" b="1" dirty="0"/>
              <a:t>Development:</a:t>
            </a:r>
            <a:r>
              <a:rPr lang="en-US" dirty="0"/>
              <a:t> Recognize individual needs and facilitate the holistic (intellectual, social, emotional, and physical) development of each </a:t>
            </a:r>
            <a:r>
              <a:rPr lang="en-US" dirty="0" smtClean="0"/>
              <a:t>student.</a:t>
            </a:r>
          </a:p>
          <a:p>
            <a:pPr lvl="1" algn="just"/>
            <a:r>
              <a:rPr lang="en-US" b="1" dirty="0" smtClean="0"/>
              <a:t>Confidentiality</a:t>
            </a:r>
            <a:r>
              <a:rPr lang="en-US" b="1" dirty="0"/>
              <a:t>:</a:t>
            </a:r>
            <a:r>
              <a:rPr lang="en-US" dirty="0"/>
              <a:t> Protect student privacy by only sharing personal information with </a:t>
            </a:r>
            <a:r>
              <a:rPr lang="en-US" dirty="0" smtClean="0"/>
              <a:t>authorized </a:t>
            </a:r>
            <a:r>
              <a:rPr lang="en-US" dirty="0"/>
              <a:t>personnel</a:t>
            </a:r>
            <a:r>
              <a:rPr lang="en-US" dirty="0" smtClean="0"/>
              <a:t>.</a:t>
            </a:r>
          </a:p>
          <a:p>
            <a:pPr lvl="1"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3806687"/>
            <a:ext cx="10598426" cy="30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3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Professional Integrity &amp; Competence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83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Continuous </a:t>
            </a:r>
            <a:r>
              <a:rPr lang="en-US" b="1" dirty="0"/>
              <a:t>Learning:</a:t>
            </a:r>
            <a:r>
              <a:rPr lang="en-US" dirty="0"/>
              <a:t> Remain up-to-date with academic and pedagogical developments.</a:t>
            </a:r>
          </a:p>
          <a:p>
            <a:pPr algn="just"/>
            <a:r>
              <a:rPr lang="en-US" b="1" dirty="0"/>
              <a:t>Honesty &amp; Conduct:</a:t>
            </a:r>
            <a:r>
              <a:rPr lang="en-US" dirty="0"/>
              <a:t> Maintain high standards of honesty, avoiding unprofessional behavior or private tuition for gain.</a:t>
            </a:r>
          </a:p>
          <a:p>
            <a:pPr algn="just"/>
            <a:r>
              <a:rPr lang="en-US" b="1" dirty="0"/>
              <a:t>Accountability:</a:t>
            </a:r>
            <a:r>
              <a:rPr lang="en-US" dirty="0"/>
              <a:t> Take responsibility for pedagogical decisions and uphold constitutional values.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17" y="4244009"/>
            <a:ext cx="10409583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Respect for Colleagues &amp; </a:t>
            </a:r>
            <a:r>
              <a:rPr lang="en-US" b="1" dirty="0" smtClean="0"/>
              <a:t>Profession: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Collaboration</a:t>
            </a:r>
            <a:r>
              <a:rPr lang="en-US" b="1" dirty="0"/>
              <a:t>:</a:t>
            </a:r>
            <a:r>
              <a:rPr lang="en-US" dirty="0"/>
              <a:t> Foster a culture of teamwork and respectful, constructive dialogue with fellow teachers.</a:t>
            </a:r>
          </a:p>
          <a:p>
            <a:pPr algn="just"/>
            <a:r>
              <a:rPr lang="en-US" b="1" dirty="0"/>
              <a:t>Professional Respect:</a:t>
            </a:r>
            <a:r>
              <a:rPr lang="en-US" dirty="0"/>
              <a:t> Avoid making unsubstantiated or derogatory comments about colleagues.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39" y="3667539"/>
            <a:ext cx="10326757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5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Responsibility to Society &amp; </a:t>
            </a:r>
            <a:r>
              <a:rPr lang="en-US" b="1" dirty="0" smtClean="0"/>
              <a:t>Parents: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Partnership</a:t>
            </a:r>
            <a:r>
              <a:rPr lang="en-US" b="1" dirty="0"/>
              <a:t>:</a:t>
            </a:r>
            <a:r>
              <a:rPr lang="en-US" dirty="0"/>
              <a:t> Build positive relationships with parents and the community to support student growth.</a:t>
            </a:r>
          </a:p>
          <a:p>
            <a:pPr algn="just"/>
            <a:r>
              <a:rPr lang="en-US" b="1" dirty="0"/>
              <a:t>Role Model:</a:t>
            </a:r>
            <a:r>
              <a:rPr lang="en-US" dirty="0"/>
              <a:t> Model democratic values, patriotism, and a high standard of conduct.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18452"/>
            <a:ext cx="10515600" cy="3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3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THANK YOU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961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62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Professional Ethics For Teachers Include: </vt:lpstr>
      <vt:lpstr>Commitment to Students:</vt:lpstr>
      <vt:lpstr>Professional Integrity &amp; Competence</vt:lpstr>
      <vt:lpstr>Respect for Colleagues &amp; Profession:</vt:lpstr>
      <vt:lpstr>Responsibility to Society &amp; Parents: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(Professional Ethics for Teachers)</dc:title>
  <dc:creator>Zia Khalid</dc:creator>
  <cp:lastModifiedBy>Zia Khalid</cp:lastModifiedBy>
  <cp:revision>8</cp:revision>
  <dcterms:created xsi:type="dcterms:W3CDTF">2026-02-15T07:25:20Z</dcterms:created>
  <dcterms:modified xsi:type="dcterms:W3CDTF">2026-02-16T11:51:36Z</dcterms:modified>
</cp:coreProperties>
</file>