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6" r:id="rId8"/>
    <p:sldId id="265" r:id="rId9"/>
    <p:sldId id="26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97"/>
    <p:restoredTop sz="96341"/>
  </p:normalViewPr>
  <p:slideViewPr>
    <p:cSldViewPr snapToGrid="0" snapToObjects="1">
      <p:cViewPr varScale="1">
        <p:scale>
          <a:sx n="95" d="100"/>
          <a:sy n="95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163-AA26-7D40-91C9-2D96D91638B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7849-1F49-8A44-B7E1-79607236E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47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163-AA26-7D40-91C9-2D96D91638B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7849-1F49-8A44-B7E1-79607236E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67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163-AA26-7D40-91C9-2D96D91638B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7849-1F49-8A44-B7E1-79607236E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44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163-AA26-7D40-91C9-2D96D91638B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7849-1F49-8A44-B7E1-79607236E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05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163-AA26-7D40-91C9-2D96D91638B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7849-1F49-8A44-B7E1-79607236E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3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163-AA26-7D40-91C9-2D96D91638B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7849-1F49-8A44-B7E1-79607236E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29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163-AA26-7D40-91C9-2D96D91638B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7849-1F49-8A44-B7E1-79607236E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157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163-AA26-7D40-91C9-2D96D91638B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7849-1F49-8A44-B7E1-79607236E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7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163-AA26-7D40-91C9-2D96D91638B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7849-1F49-8A44-B7E1-79607236E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4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163-AA26-7D40-91C9-2D96D91638B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7849-1F49-8A44-B7E1-79607236E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53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9D163-AA26-7D40-91C9-2D96D91638B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C7849-1F49-8A44-B7E1-79607236E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41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9D163-AA26-7D40-91C9-2D96D91638B3}" type="datetimeFigureOut">
              <a:rPr lang="en-GB" smtClean="0"/>
              <a:t>17/02/2026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C7849-1F49-8A44-B7E1-79607236E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25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nstitutional+%26+Environmental+Factors&amp;sca_esv=2bbc76108a4ecd6f&amp;biw=1440&amp;bih=778&amp;sxsrf=ANbL-n7TbtTJKw0FmueZY3sBETRDVAp-lA%3A1771312306218&amp;ei=shSUaeXwDISXjuMPq6mnmQ0&amp;ved=2ahUKEwiL2OfV_t-SAxXXumMGHTmrDNMQgK4QegQIBBAB&amp;uact=5&amp;oq=factors+affecting++professional+development+of+teachers+&amp;gs_lp=Egxnd3Mtd2l6LXNlcnAiOGZhY3RvcnMgYWZmZWN0aW5nICBwcm9mZXNzaW9uYWwgZGV2ZWxvcG1lbnQgb2YgdGVhY2hlcnMgMgYQABgWGB4yCxAAGIAEGIYDGIoFMggQABiiBBiJBTIIEAAYgAQYogQyCBAAGKIEGIkFSI9tUKgHWI5ocAF4AZABAJgB1wGgAc0hqgEGMC4zMS4xuAEDyAEA-AEBmAIgoAKjIcICChAAGLADGNYEGEfCAgcQIxiwAhgnwgIFEAAY7wXCAggQIRigARjDBMICBhAAGAcYHsICCxAAGIAEGJECGIoFwgIEEAAYHsICBhAAGAgYHsICCBAAGAcYCBgewgIKECEYoAEYwwQYCsICBRAhGJ8FwgIFECEYoAGYAwCIBgGQBgiSBwQxLjMxoAeeogGyBwQwLjMxuAeeIcIHBzEuMTkuMTLIB1OACAA&amp;sclient=gws-wiz-serp" TargetMode="External"/><Relationship Id="rId4" Type="http://schemas.openxmlformats.org/officeDocument/2006/relationships/hyperlink" Target="https://www.google.com/search?q=Individual+%26+Internal+Factors&amp;sca_esv=2bbc76108a4ecd6f&amp;biw=1440&amp;bih=778&amp;sxsrf=ANbL-n7TbtTJKw0FmueZY3sBETRDVAp-lA%3A1771312306218&amp;ei=shSUaeXwDISXjuMPq6mnmQ0&amp;ved=2ahUKEwiL2OfV_t-SAxXXumMGHTmrDNMQgK4QegQIBBAH&amp;uact=5&amp;oq=factors+affecting++professional+development+of+teachers+&amp;gs_lp=Egxnd3Mtd2l6LXNlcnAiOGZhY3RvcnMgYWZmZWN0aW5nICBwcm9mZXNzaW9uYWwgZGV2ZWxvcG1lbnQgb2YgdGVhY2hlcnMgMgYQABgWGB4yCxAAGIAEGIYDGIoFMggQABiiBBiJBTIIEAAYgAQYogQyCBAAGKIEGIkFSI9tUKgHWI5ocAF4AZABAJgB1wGgAc0hqgEGMC4zMS4xuAEDyAEA-AEBmAIgoAKjIcICChAAGLADGNYEGEfCAgcQIxiwAhgnwgIFEAAY7wXCAggQIRigARjDBMICBhAAGAcYHsICCxAAGIAEGJECGIoFwgIEEAAYHsICBhAAGAgYHsICCBAAGAcYCBgewgIKECEYoAEYwwQYCsICBRAhGJ8FwgIFECEYoAGYAwCIBgGQBgiSBwQxLjMxoAeeogGyBwQwLjMxuAeeIcIHBzEuMTkuMTLIB1OACAA&amp;sclient=gws-wiz-serp" TargetMode="External"/><Relationship Id="rId5" Type="http://schemas.openxmlformats.org/officeDocument/2006/relationships/hyperlink" Target="https://www.google.com/search?q=Structural+%26+Developmental+Factors&amp;sca_esv=2bbc76108a4ecd6f&amp;biw=1440&amp;bih=778&amp;sxsrf=ANbL-n7TbtTJKw0FmueZY3sBETRDVAp-lA%3A1771312306218&amp;ei=shSUaeXwDISXjuMPq6mnmQ0&amp;ved=2ahUKEwiL2OfV_t-SAxXXumMGHTmrDNMQgK4QegQIBBAM&amp;uact=5&amp;oq=factors+affecting++professional+development+of+teachers+&amp;gs_lp=Egxnd3Mtd2l6LXNlcnAiOGZhY3RvcnMgYWZmZWN0aW5nICBwcm9mZXNzaW9uYWwgZGV2ZWxvcG1lbnQgb2YgdGVhY2hlcnMgMgYQABgWGB4yCxAAGIAEGIYDGIoFMggQABiiBBiJBTIIEAAYgAQYogQyCBAAGKIEGIkFSI9tUKgHWI5ocAF4AZABAJgB1wGgAc0hqgEGMC4zMS4xuAEDyAEA-AEBmAIgoAKjIcICChAAGLADGNYEGEfCAgcQIxiwAhgnwgIFEAAY7wXCAggQIRigARjDBMICBhAAGAcYHsICCxAAGIAEGJECGIoFwgIEEAAYHsICBhAAGAgYHsICCBAAGAcYCBgewgIKECEYoAEYwwQYCsICBRAhGJ8FwgIFECEYoAGYAwCIBgGQBgiSBwQxLjMxoAeeogGyBwQwLjMxuAeeIcIHBzEuMTkuMTLIB1OACAA&amp;sclient=gws-wiz-serp" TargetMode="External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search?q=Institutional+&amp;+Environmental+Factors&amp;sca_esv=2bbc76108a4ecd6f&amp;biw=1440&amp;bih=778&amp;sxsrf=ANbL-n7TbtTJKw0FmueZY3sBETRDVAp-lA:1771312306218&amp;ei=shSUaeXwDISXjuMPq6mnmQ0&amp;ved=2ahUKEwiL2OfV_t-SAxXXumMGHTmrDNMQgK4QegQIBBAB&amp;uact=5&amp;oq=factors+affecting++professional+development+of+teachers+&amp;gs_lp=Egxnd3Mtd2l6LXNlcnAiOGZhY3RvcnMgYWZmZWN0aW5nICBwcm9mZXNzaW9uYWwgZGV2ZWxvcG1lbnQgb2YgdGVhY2hlcnMgMgYQABgWGB4yCxAAGIAEGIYDGIoFMggQABiiBBiJBTIIEAAYgAQYogQyCBAAGKIEGIkFSI9tUKgHWI5ocAF4AZABAJgB1wGgAc0hqgEGMC4zMS4xuAEDyAEA-AEBmAIgoAKjIcICChAAGLADGNYEGEfCAgcQIxiwAhgnwgIFEAAY7wXCAggQIRigARjDBMICBhAAGAcYHsICCxAAGIAEGJECGIoFwgIEEAAYHsICBhAAGAgYHsICCBAAGAcYCBgewgIKECEYoAEYwwQYCsICBRAhGJ8FwgIFECEYoAGYAwCIBgGQBgiSBwQxLjMxoAeeogGyBwQwLjMxuAeeIcIHBzEuMTkuMTLIB1OACAA&amp;sclient=gws-wiz-ser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search?q=Individual+&amp;+Internal+Factors&amp;sca_esv=2bbc76108a4ecd6f&amp;biw=1440&amp;bih=778&amp;sxsrf=ANbL-n7TbtTJKw0FmueZY3sBETRDVAp-lA:1771312306218&amp;ei=shSUaeXwDISXjuMPq6mnmQ0&amp;ved=2ahUKEwiL2OfV_t-SAxXXumMGHTmrDNMQgK4QegQIBBAH&amp;uact=5&amp;oq=factors+affecting++professional+development+of+teachers+&amp;gs_lp=Egxnd3Mtd2l6LXNlcnAiOGZhY3RvcnMgYWZmZWN0aW5nICBwcm9mZXNzaW9uYWwgZGV2ZWxvcG1lbnQgb2YgdGVhY2hlcnMgMgYQABgWGB4yCxAAGIAEGIYDGIoFMggQABiiBBiJBTIIEAAYgAQYogQyCBAAGKIEGIkFSI9tUKgHWI5ocAF4AZABAJgB1wGgAc0hqgEGMC4zMS4xuAEDyAEA-AEBmAIgoAKjIcICChAAGLADGNYEGEfCAgcQIxiwAhgnwgIFEAAY7wXCAggQIRigARjDBMICBhAAGAcYHsICCxAAGIAEGJECGIoFwgIEEAAYHsICBhAAGAgYHsICCBAAGAcYCBgewgIKECEYoAEYwwQYCsICBRAhGJ8FwgIFECEYoAGYAwCIBgGQBgiSBwQxLjMxoAeeogGyBwQwLjMxuAeeIcIHBzEuMTkuMTLIB1OACAA&amp;sclient=gws-wiz-ser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om/search?q=Structural+&amp;+Developmental+Factors&amp;sca_esv=2bbc76108a4ecd6f&amp;biw=1440&amp;bih=778&amp;sxsrf=ANbL-n7TbtTJKw0FmueZY3sBETRDVAp-lA:1771312306218&amp;ei=shSUaeXwDISXjuMPq6mnmQ0&amp;ved=2ahUKEwiL2OfV_t-SAxXXumMGHTmrDNMQgK4QegQIBBAM&amp;uact=5&amp;oq=factors+affecting++professional+development+of+teachers+&amp;gs_lp=Egxnd3Mtd2l6LXNlcnAiOGZhY3RvcnMgYWZmZWN0aW5nICBwcm9mZXNzaW9uYWwgZGV2ZWxvcG1lbnQgb2YgdGVhY2hlcnMgMgYQABgWGB4yCxAAGIAEGIYDGIoFMggQABiiBBiJBTIIEAAYgAQYogQyCBAAGKIEGIkFSI9tUKgHWI5ocAF4AZABAJgB1wGgAc0hqgEGMC4zMS4xuAEDyAEA-AEBmAIgoAKjIcICChAAGLADGNYEGEfCAgcQIxiwAhgnwgIFEAAY7wXCAggQIRigARjDBMICBhAAGAcYHsICCxAAGIAEGJECGIoFwgIEEAAYHsICBhAAGAgYHsICCBAAGAcYCBgewgIKECEYoAEYwwQYCsICBRAhGJ8FwgIFECEYoAGYAwCIBgGQBgiSBwQxLjMxoAeeogGyBwQwLjMxuAeeIcIHBzEuMTkuMTLIB1OACAA&amp;sclient=gws-wiz-ser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7" y="2098964"/>
            <a:ext cx="9528464" cy="15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08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algn="ctr"/>
            <a:r>
              <a:rPr lang="en-GB" sz="6600" dirty="0" smtClean="0"/>
              <a:t>THANK YOU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7365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8991"/>
            <a:ext cx="10515600" cy="145169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Teacher professional development </a:t>
            </a:r>
            <a:r>
              <a:rPr lang="en-US" dirty="0" smtClean="0"/>
              <a:t>is a  </a:t>
            </a:r>
            <a:r>
              <a:rPr lang="en-US" dirty="0"/>
              <a:t>collaborative process aimed at improving classroom instruction, fostering career growth, and raising student achievement through continuous learning, training, and reflection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dirty="0" smtClean="0"/>
              <a:t>It </a:t>
            </a:r>
            <a:r>
              <a:rPr lang="en-US" dirty="0"/>
              <a:t>involves upgrading skills in pedagogy, technology, and subject knowledge to adapt to changing educational demands. </a:t>
            </a:r>
            <a:endParaRPr lang="en-US" dirty="0" smtClean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294" y="4370294"/>
            <a:ext cx="10412506" cy="24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3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55" y="365125"/>
            <a:ext cx="10616045" cy="146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hlinkClick r:id="rId3"/>
              </a:rPr>
              <a:t>Institutional &amp; Environmental </a:t>
            </a:r>
            <a:r>
              <a:rPr lang="en-US" b="1" dirty="0" smtClean="0">
                <a:hlinkClick r:id="rId3"/>
              </a:rPr>
              <a:t>Factors</a:t>
            </a:r>
            <a:endParaRPr lang="en-US" dirty="0"/>
          </a:p>
          <a:p>
            <a:r>
              <a:rPr lang="en-US" b="1" dirty="0" smtClean="0">
                <a:hlinkClick r:id="rId4"/>
              </a:rPr>
              <a:t>Individual </a:t>
            </a:r>
            <a:r>
              <a:rPr lang="en-US" b="1" dirty="0">
                <a:hlinkClick r:id="rId4"/>
              </a:rPr>
              <a:t>&amp; Internal </a:t>
            </a:r>
            <a:r>
              <a:rPr lang="en-US" b="1" dirty="0" smtClean="0">
                <a:hlinkClick r:id="rId4"/>
              </a:rPr>
              <a:t>Factors</a:t>
            </a:r>
            <a:endParaRPr lang="en-US" dirty="0"/>
          </a:p>
          <a:p>
            <a:r>
              <a:rPr lang="en-US" b="1" dirty="0" smtClean="0">
                <a:hlinkClick r:id="rId5"/>
              </a:rPr>
              <a:t>Structural </a:t>
            </a:r>
            <a:r>
              <a:rPr lang="en-US" b="1" dirty="0">
                <a:hlinkClick r:id="rId5"/>
              </a:rPr>
              <a:t>&amp; Developmental </a:t>
            </a:r>
            <a:r>
              <a:rPr lang="en-US" b="1" dirty="0" smtClean="0">
                <a:hlinkClick r:id="rId5"/>
              </a:rPr>
              <a:t>Factors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3469340"/>
            <a:ext cx="6127376" cy="247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hlinkClick r:id="rId2"/>
              </a:rPr>
              <a:t>Institutional &amp; Environmental </a:t>
            </a:r>
            <a:r>
              <a:rPr lang="en-US" b="1" dirty="0" smtClean="0">
                <a:hlinkClick r:id="rId2"/>
              </a:rPr>
              <a:t>Factors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254466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b="1" dirty="0" smtClean="0"/>
              <a:t>School </a:t>
            </a:r>
            <a:r>
              <a:rPr lang="en-US" b="1" dirty="0"/>
              <a:t>Leadership &amp; Support:</a:t>
            </a:r>
            <a:r>
              <a:rPr lang="en-US" dirty="0"/>
              <a:t> Effective school leadership and supportive management (e.g., School Management Committees) are critical to fostering a culture of professional growth.</a:t>
            </a:r>
          </a:p>
          <a:p>
            <a:pPr lvl="1"/>
            <a:r>
              <a:rPr lang="en-US" b="1" dirty="0"/>
              <a:t>Collaboration &amp; Mentorship:</a:t>
            </a:r>
            <a:r>
              <a:rPr lang="en-US" dirty="0"/>
              <a:t> Opportunities for collaboration with peers, sharing best practices, and working with outside experts improve professional growth.</a:t>
            </a:r>
          </a:p>
          <a:p>
            <a:pPr lvl="1"/>
            <a:r>
              <a:rPr lang="en-US" b="1" dirty="0"/>
              <a:t>Time &amp; Resources:</a:t>
            </a:r>
            <a:r>
              <a:rPr lang="en-US" dirty="0"/>
              <a:t> Availability of time, proper funding, and access to modern ICT tools are crucial for effective, sustained PD.</a:t>
            </a:r>
          </a:p>
          <a:p>
            <a:pPr lvl="1"/>
            <a:r>
              <a:rPr lang="en-US" b="1" dirty="0"/>
              <a:t>School Culture:</a:t>
            </a:r>
            <a:r>
              <a:rPr lang="en-US" dirty="0"/>
              <a:t> A positive, collaborative environment (e.g., Professional Learning Communities) encourages participation.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799" y="793376"/>
            <a:ext cx="7504954" cy="897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70" y="4208929"/>
            <a:ext cx="11828929" cy="25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0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hlinkClick r:id="rId2"/>
              </a:rPr>
              <a:t>Individual &amp; Internal </a:t>
            </a:r>
            <a:r>
              <a:rPr lang="en-US" b="1" dirty="0" smtClean="0">
                <a:hlinkClick r:id="rId2"/>
              </a:rPr>
              <a:t>Factors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282" y="1690688"/>
            <a:ext cx="11376212" cy="4486275"/>
          </a:xfrm>
        </p:spPr>
        <p:txBody>
          <a:bodyPr>
            <a:normAutofit/>
          </a:bodyPr>
          <a:lstStyle/>
          <a:p>
            <a:pPr lvl="1" algn="just"/>
            <a:r>
              <a:rPr lang="en-US" b="1" dirty="0" smtClean="0"/>
              <a:t>Motivation </a:t>
            </a:r>
            <a:r>
              <a:rPr lang="en-US" b="1" dirty="0"/>
              <a:t>&amp; Beliefs:</a:t>
            </a:r>
            <a:r>
              <a:rPr lang="en-US" dirty="0"/>
              <a:t> Intrinsic motivation, professional attitudes, and teacher beliefs regarding their own development play a major role.</a:t>
            </a:r>
          </a:p>
          <a:p>
            <a:pPr lvl="1" algn="just"/>
            <a:r>
              <a:rPr lang="en-US" b="1" dirty="0"/>
              <a:t>Prior Knowledge &amp; Experience:</a:t>
            </a:r>
            <a:r>
              <a:rPr lang="en-US" dirty="0"/>
              <a:t> A teacher's existing subject knowledge and professional background influence their capacity for further learning.</a:t>
            </a:r>
          </a:p>
          <a:p>
            <a:pPr lvl="1" algn="just"/>
            <a:r>
              <a:rPr lang="en-US" b="1" dirty="0"/>
              <a:t>Physical &amp; Mental Health:</a:t>
            </a:r>
            <a:r>
              <a:rPr lang="en-US" dirty="0"/>
              <a:t> Personal wellbeing and job security are significant, with fatigue or low morale negatively impacting development</a:t>
            </a:r>
            <a:r>
              <a:rPr lang="en-US" dirty="0" smtClean="0"/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099" y="699248"/>
            <a:ext cx="6731747" cy="991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47" y="3886200"/>
            <a:ext cx="11080378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65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Structural &amp; Developmental </a:t>
            </a:r>
            <a:r>
              <a:rPr lang="en-US" b="1" dirty="0" smtClean="0">
                <a:hlinkClick r:id="rId2"/>
              </a:rPr>
              <a:t>Factors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 smtClean="0"/>
              <a:t>Relevant </a:t>
            </a:r>
            <a:r>
              <a:rPr lang="en-US" b="1" dirty="0"/>
              <a:t>Content &amp; Methods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/>
              <a:t>is structured, relevant, and based on data (e.g., student results) is more effective.</a:t>
            </a:r>
          </a:p>
          <a:p>
            <a:pPr lvl="1"/>
            <a:r>
              <a:rPr lang="en-US" b="1" dirty="0"/>
              <a:t>Career Phase:</a:t>
            </a:r>
            <a:r>
              <a:rPr lang="en-US" dirty="0"/>
              <a:t> The stage of a teacher's career (e.g., novice vs. experienced) affects their professional needs and engagement. 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964" y="1021977"/>
            <a:ext cx="5957047" cy="668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47" y="3536576"/>
            <a:ext cx="10197354" cy="29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95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GB" dirty="0" smtClean="0"/>
              <a:t>Factors Fostering Teachers Professional Development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Collaboration &amp; Networking:</a:t>
            </a:r>
            <a:r>
              <a:rPr lang="en-US" dirty="0"/>
              <a:t> Building professional relationships, engaging in professional learning </a:t>
            </a:r>
            <a:r>
              <a:rPr lang="en-US" dirty="0" smtClean="0"/>
              <a:t>communities </a:t>
            </a:r>
            <a:r>
              <a:rPr lang="en-US" dirty="0"/>
              <a:t>and working with colleagues are crucial.</a:t>
            </a:r>
          </a:p>
          <a:p>
            <a:pPr algn="just"/>
            <a:r>
              <a:rPr lang="en-US" b="1" dirty="0"/>
              <a:t>Supportive School Culture &amp; Leadership:</a:t>
            </a:r>
            <a:r>
              <a:rPr lang="en-US" dirty="0"/>
              <a:t> A culture that encourages innovation and provides necessary resources/time is essential for growth.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118" y="968188"/>
            <a:ext cx="7194176" cy="72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83740"/>
            <a:ext cx="10685929" cy="24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Intrinsic Motivation:</a:t>
            </a:r>
            <a:r>
              <a:rPr lang="en-US" dirty="0"/>
              <a:t> Teachers' personal desire for improvement, intellectual curiosity, and engagement in self-education drives development.</a:t>
            </a:r>
          </a:p>
          <a:p>
            <a:pPr algn="just"/>
            <a:r>
              <a:rPr lang="en-US" b="1" dirty="0"/>
              <a:t>Structured Mentoring &amp; Observation:</a:t>
            </a:r>
            <a:r>
              <a:rPr lang="en-US" dirty="0"/>
              <a:t> Using classroom observation for feedback and mentoring helps teachers refine skills.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99646"/>
            <a:ext cx="10632141" cy="29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31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Data-Driven Reflection:</a:t>
            </a:r>
            <a:r>
              <a:rPr lang="en-US" dirty="0"/>
              <a:t> Analyzing student performance data to modify and enhance instructional strategies.</a:t>
            </a:r>
          </a:p>
          <a:p>
            <a:pPr algn="just"/>
            <a:r>
              <a:rPr lang="en-US" b="1" dirty="0"/>
              <a:t>Active Learning Opportunities:</a:t>
            </a:r>
            <a:r>
              <a:rPr lang="en-US" dirty="0"/>
              <a:t> Experiences like workshops, traveling, or working outside education that provide new insights. 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90365"/>
            <a:ext cx="10515600" cy="32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8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126</Words>
  <Application>Microsoft Macintosh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Institutional &amp; Environmental Factors  </vt:lpstr>
      <vt:lpstr>Individual &amp; Internal Factors  </vt:lpstr>
      <vt:lpstr>Structural &amp; Developmental Factors </vt:lpstr>
      <vt:lpstr>Factors Fostering Teachers Professional Development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Zia Khalid</dc:creator>
  <cp:lastModifiedBy>Zia Khalid</cp:lastModifiedBy>
  <cp:revision>11</cp:revision>
  <dcterms:created xsi:type="dcterms:W3CDTF">2026-02-15T18:25:23Z</dcterms:created>
  <dcterms:modified xsi:type="dcterms:W3CDTF">2026-02-17T08:10:44Z</dcterms:modified>
</cp:coreProperties>
</file>