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/>
    <p:restoredTop sz="96341"/>
  </p:normalViewPr>
  <p:slideViewPr>
    <p:cSldViewPr snapToGrid="0" snapToObjects="1">
      <p:cViewPr varScale="1">
        <p:scale>
          <a:sx n="123" d="100"/>
          <a:sy n="123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2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5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3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1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9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7B1F-CA94-F64F-A44F-5AB28B51BE1A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E928-01EE-5C4C-9D43-0EEA1B2F0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ollaborative+%26+Peer-Based+Learning&amp;sca_esv=918b344881a48eb7&amp;aep=1&amp;biw=1440&amp;bih=778&amp;sxsrf=ANbL-n6IlXBpyPciwIQL17gFj2lzPGlG5Q%3A1771234983686&amp;ei=p-aSadS8KfGOseMPuMfiyQc&amp;ved=2ahUKEwjVgqPQ3N2SAxUSSGwGHYPwJTMQgK4QegQIAxAB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4" Type="http://schemas.openxmlformats.org/officeDocument/2006/relationships/hyperlink" Target="https://www.google.com/search?q=Reflective+Practices&amp;sca_esv=918b344881a48eb7&amp;aep=1&amp;biw=1440&amp;bih=778&amp;sxsrf=ANbL-n6IlXBpyPciwIQL17gFj2lzPGlG5Q%3A1771234983686&amp;ei=p-aSadS8KfGOseMPuMfiyQc&amp;ved=2ahUKEwjVgqPQ3N2SAxUSSGwGHYPwJTMQgK4QegQIAxAD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5" Type="http://schemas.openxmlformats.org/officeDocument/2006/relationships/hyperlink" Target="https://www.google.com/search?q=Action+Research+%26+Inquiry&amp;sca_esv=918b344881a48eb7&amp;aep=1&amp;biw=1440&amp;bih=778&amp;sxsrf=ANbL-n6IlXBpyPciwIQL17gFj2lzPGlG5Q%3A1771234983686&amp;ei=p-aSadS8KfGOseMPuMfiyQc&amp;ved=2ahUKEwjVgqPQ3N2SAxUSSGwGHYPwJTMQgK4QegQIAxAF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6" Type="http://schemas.openxmlformats.org/officeDocument/2006/relationships/hyperlink" Target="https://www.google.com/search?q=Structured+Training&amp;sca_esv=918b344881a48eb7&amp;aep=1&amp;biw=1440&amp;bih=778&amp;sxsrf=ANbL-n6IlXBpyPciwIQL17gFj2lzPGlG5Q%3A1771234983686&amp;ei=p-aSadS8KfGOseMPuMfiyQc&amp;ved=2ahUKEwjVgqPQ3N2SAxUSSGwGHYPwJTMQgK4QegQIAxAH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7" Type="http://schemas.openxmlformats.org/officeDocument/2006/relationships/hyperlink" Target="https://www.google.com/search?q=Job-Embedded+%26+Digital+Learning&amp;sca_esv=918b344881a48eb7&amp;aep=1&amp;biw=1440&amp;bih=778&amp;sxsrf=ANbL-n6IlXBpyPciwIQL17gFj2lzPGlG5Q%3A1771234983686&amp;ei=p-aSadS8KfGOseMPuMfiyQc&amp;ved=2ahUKEwjVgqPQ3N2SAxUSSGwGHYPwJTMQgK4QegQIAxAJ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Collaborative+&amp;+Peer-Based+Learning&amp;sca_esv=918b344881a48eb7&amp;aep=1&amp;biw=1440&amp;bih=778&amp;sxsrf=ANbL-n6IlXBpyPciwIQL17gFj2lzPGlG5Q:1771234983686&amp;ei=p-aSadS8KfGOseMPuMfiyQc&amp;ved=2ahUKEwjVgqPQ3N2SAxUSSGwGHYPwJTMQgK4QegQIAxAB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Collaborative+&amp;+Peer-Based+Learning&amp;sca_esv=918b344881a48eb7&amp;aep=1&amp;biw=1440&amp;bih=778&amp;sxsrf=ANbL-n6IlXBpyPciwIQL17gFj2lzPGlG5Q:1771234983686&amp;ei=p-aSadS8KfGOseMPuMfiyQc&amp;ved=2ahUKEwjVgqPQ3N2SAxUSSGwGHYPwJTMQgK4QegQIAxAB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Reflective+Practices&amp;sca_esv=918b344881a48eb7&amp;aep=1&amp;biw=1440&amp;bih=778&amp;sxsrf=ANbL-n6IlXBpyPciwIQL17gFj2lzPGlG5Q:1771234983686&amp;ei=p-aSadS8KfGOseMPuMfiyQc&amp;ved=2ahUKEwjVgqPQ3N2SAxUSSGwGHYPwJTMQgK4QegQIAxAD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Action+Research+&amp;+Inquiry&amp;sca_esv=918b344881a48eb7&amp;aep=1&amp;biw=1440&amp;bih=778&amp;sxsrf=ANbL-n6IlXBpyPciwIQL17gFj2lzPGlG5Q:1771234983686&amp;ei=p-aSadS8KfGOseMPuMfiyQc&amp;ved=2ahUKEwjVgqPQ3N2SAxUSSGwGHYPwJTMQgK4QegQIAxAF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Structured+Training&amp;sca_esv=918b344881a48eb7&amp;aep=1&amp;biw=1440&amp;bih=778&amp;sxsrf=ANbL-n6IlXBpyPciwIQL17gFj2lzPGlG5Q:1771234983686&amp;ei=p-aSadS8KfGOseMPuMfiyQc&amp;ved=2ahUKEwjVgqPQ3N2SAxUSSGwGHYPwJTMQgK4QegQIAxAH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Job-Embedded+&amp;+Digital+Learning&amp;sca_esv=918b344881a48eb7&amp;aep=1&amp;biw=1440&amp;bih=778&amp;sxsrf=ANbL-n6IlXBpyPciwIQL17gFj2lzPGlG5Q:1771234983686&amp;ei=p-aSadS8KfGOseMPuMfiyQc&amp;ved=2ahUKEwjVgqPQ3N2SAxUSSGwGHYPwJTMQgK4QegQIAxAJ&amp;uact=5&amp;oq=approaches+to+professional+development+of+teachers+ppt&amp;gs_lp=Egxnd3Mtd2l6LXNlcnAiNmFwcHJvYWNoZXMgdG8gcHJvZmVzc2lvbmFsIGRldmVsb3BtZW50IG9mIHRlYWNoZXJzIHBwdDIKEAAYsAMY1gQYRzIKEAAYsAMY1gQYRzIKEAAYsAMY1gQYRzIKEAAYsAMY1gQYRzIKEAAYsAMY1gQYRzIKEAAYsAMY1gQYRzIKEAAYsAMY1gQYRzIKEAAYsAMY1gQYR0iRBFAAWABwAXgBkAEAmAEAoAEAqgEAuAEDyAEAmAIBoAIEmAMAiAYBkAYIkgcBMaAHALIHALgHAMIHAzItMcgHA4AIAA&amp;sclient=gws-wiz-serp&amp;mstk=AUtExfA1_TB5FF_KHZyyF09xKPhwUDLUr1YxsIHq0yIyAhySy6Wuo2eCEz6MUujiaphfTbp-JYXpyvlJW6dAw8SY4nAIvBFr2lxUkVty70pmJD8sisRGopPXhQ1qs7VacdvRzDZCk_oin2vEovuEvjS7FXe882gZb0mfq9oSHnzECOUR3-BtIE_Re2YZXcQv_Ub9UZgY7vKU2sCyLQveaAAQNEKbMCKzKxfkjk-yO90ULQSEl6o58R3K8jXalWyVLa_fKO9Y9PzVNa9KIF3mQmW1p1rN&amp;csui=3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4" y="467592"/>
            <a:ext cx="10848109" cy="1558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5" y="2109355"/>
            <a:ext cx="5091546" cy="3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5"/>
          </a:xfrm>
        </p:spPr>
        <p:txBody>
          <a:bodyPr/>
          <a:lstStyle/>
          <a:p>
            <a:r>
              <a:rPr lang="en-GB" dirty="0" smtClean="0"/>
              <a:t>Some Other Approaches are as follows: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58798"/>
            <a:ext cx="543790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27" y="737756"/>
            <a:ext cx="6556663" cy="966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18" y="2258798"/>
            <a:ext cx="64909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THANK YOU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7781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10287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-1" y="1298865"/>
            <a:ext cx="12011891" cy="29510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Teachers Professional Development is a means by which teachers can be provided with broad innovative and crucial information.</a:t>
            </a:r>
          </a:p>
          <a:p>
            <a:pPr algn="just"/>
            <a:r>
              <a:rPr lang="en-GB" dirty="0" smtClean="0"/>
              <a:t>Effective Teachers Development Program begins with an understanding of their needs, environment and nature of institution. </a:t>
            </a:r>
          </a:p>
          <a:p>
            <a:pPr algn="just"/>
            <a:r>
              <a:rPr lang="en-GB" dirty="0" smtClean="0"/>
              <a:t>They employ variety of approaches and techniques that enhances teaching, provide the support, engage in school leadership and ensure the use of assessment tools for impact.</a:t>
            </a:r>
          </a:p>
          <a:p>
            <a:pPr algn="just"/>
            <a:r>
              <a:rPr lang="en-GB" dirty="0" smtClean="0"/>
              <a:t>All these programs engage teachers as active learners.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3236"/>
            <a:ext cx="12192000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26882" cy="132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79663"/>
            <a:ext cx="10515600" cy="4478337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Self Directed Development</a:t>
            </a:r>
          </a:p>
          <a:p>
            <a:r>
              <a:rPr lang="en-US" b="1" dirty="0" smtClean="0">
                <a:hlinkClick r:id="rId3"/>
              </a:rPr>
              <a:t>Collaborative </a:t>
            </a:r>
            <a:r>
              <a:rPr lang="en-US" b="1" dirty="0">
                <a:hlinkClick r:id="rId3"/>
              </a:rPr>
              <a:t>&amp; Peer-Based </a:t>
            </a:r>
            <a:r>
              <a:rPr lang="en-US" b="1" dirty="0" smtClean="0">
                <a:hlinkClick r:id="rId3"/>
              </a:rPr>
              <a:t>Learning</a:t>
            </a:r>
            <a:endParaRPr lang="en-US" dirty="0" smtClean="0"/>
          </a:p>
          <a:p>
            <a:r>
              <a:rPr lang="en-US" b="1" dirty="0" smtClean="0">
                <a:hlinkClick r:id="rId4"/>
              </a:rPr>
              <a:t>Reflective Practices</a:t>
            </a:r>
            <a:endParaRPr lang="en-US" dirty="0" smtClean="0"/>
          </a:p>
          <a:p>
            <a:r>
              <a:rPr lang="en-US" b="1" dirty="0" smtClean="0">
                <a:hlinkClick r:id="rId5"/>
              </a:rPr>
              <a:t>Action </a:t>
            </a:r>
            <a:r>
              <a:rPr lang="en-US" b="1" dirty="0">
                <a:hlinkClick r:id="rId5"/>
              </a:rPr>
              <a:t>Research &amp; </a:t>
            </a:r>
            <a:r>
              <a:rPr lang="en-US" b="1" dirty="0" smtClean="0">
                <a:hlinkClick r:id="rId5"/>
              </a:rPr>
              <a:t>Inquiry</a:t>
            </a:r>
            <a:endParaRPr lang="en-US" dirty="0" smtClean="0"/>
          </a:p>
          <a:p>
            <a:r>
              <a:rPr lang="en-US" b="1" dirty="0" smtClean="0">
                <a:hlinkClick r:id="rId6"/>
              </a:rPr>
              <a:t>Structured Training</a:t>
            </a:r>
            <a:endParaRPr lang="en-US" dirty="0"/>
          </a:p>
          <a:p>
            <a:r>
              <a:rPr lang="en-US" b="1" dirty="0">
                <a:hlinkClick r:id="rId7"/>
              </a:rPr>
              <a:t>Job-Embedded &amp; Digital </a:t>
            </a:r>
            <a:r>
              <a:rPr lang="en-US" b="1" dirty="0" smtClean="0">
                <a:hlinkClick r:id="rId7"/>
              </a:rPr>
              <a:t>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3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Self Directed Development:</a:t>
            </a:r>
            <a:r>
              <a:rPr lang="en-US" b="1" dirty="0" smtClean="0"/>
              <a:t> </a:t>
            </a:r>
            <a:r>
              <a:rPr lang="en-US" dirty="0" smtClean="0"/>
              <a:t>Teachers </a:t>
            </a:r>
            <a:r>
              <a:rPr lang="en-US" dirty="0"/>
              <a:t>take initiative through self-evaluation, maintaining portfolios, reading literature, attending </a:t>
            </a:r>
            <a:r>
              <a:rPr lang="en-US" dirty="0" smtClean="0"/>
              <a:t>workshops</a:t>
            </a:r>
            <a:r>
              <a:rPr lang="en-US" dirty="0"/>
              <a:t>, and action research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91" y="3127663"/>
            <a:ext cx="9954491" cy="14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Collaborative &amp; Peer-Based Learning</a:t>
            </a:r>
            <a:r>
              <a:rPr lang="en-GB" dirty="0" smtClean="0"/>
              <a:t>: </a:t>
            </a:r>
            <a:r>
              <a:rPr lang="en-GB" dirty="0"/>
              <a:t>Peer coaching, mentoring, lesson study, and professional learning communities (PLCs) allow </a:t>
            </a:r>
            <a:r>
              <a:rPr lang="en-GB" dirty="0" smtClean="0"/>
              <a:t>teachers </a:t>
            </a:r>
            <a:r>
              <a:rPr lang="en-GB" dirty="0"/>
              <a:t>to learn from each other.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41963"/>
            <a:ext cx="10027227" cy="16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3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Reflective Practices</a:t>
            </a:r>
            <a:r>
              <a:rPr lang="en-US" b="1" dirty="0" smtClean="0"/>
              <a:t>:</a:t>
            </a:r>
            <a:r>
              <a:rPr lang="en-US" dirty="0" smtClean="0"/>
              <a:t> Journal writing, portfolios, and self-evaluation help teachers analyze their own teaching methods.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2794000"/>
            <a:ext cx="1023504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9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Action Research &amp; Inquiry</a:t>
            </a:r>
            <a:r>
              <a:rPr lang="en-US" b="1" dirty="0" smtClean="0"/>
              <a:t>:</a:t>
            </a:r>
            <a:r>
              <a:rPr lang="en-US" dirty="0" smtClean="0"/>
              <a:t> Teachers systematically investigate classroom challenges to implement evidence-based solutions.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2857500"/>
            <a:ext cx="101415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Structured Training</a:t>
            </a:r>
            <a:r>
              <a:rPr lang="en-US" b="1" dirty="0" smtClean="0"/>
              <a:t>:</a:t>
            </a:r>
            <a:r>
              <a:rPr lang="en-US" dirty="0" smtClean="0"/>
              <a:t> Workshops, seminars, and conferences focused on new pedagogical skills and technology integration.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36" y="2762250"/>
            <a:ext cx="10099964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Job-Embedded &amp; Digital Learning</a:t>
            </a:r>
            <a:r>
              <a:rPr lang="en-US" b="1" dirty="0" smtClean="0"/>
              <a:t>:</a:t>
            </a:r>
            <a:r>
              <a:rPr lang="en-US" dirty="0" smtClean="0"/>
              <a:t> Utilizing MOOCs (e.g., SWAYAM), webinars, and online content for flexible, ongoing training. 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7" y="2787650"/>
            <a:ext cx="9860973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170</Words>
  <Application>Microsoft Macintosh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Other Approaches are as follows: 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Khalid</dc:creator>
  <cp:lastModifiedBy>Zia Khalid</cp:lastModifiedBy>
  <cp:revision>14</cp:revision>
  <dcterms:created xsi:type="dcterms:W3CDTF">2026-02-16T09:48:39Z</dcterms:created>
  <dcterms:modified xsi:type="dcterms:W3CDTF">2026-02-16T10:52:30Z</dcterms:modified>
</cp:coreProperties>
</file>