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69" r:id="rId5"/>
    <p:sldId id="276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68" r:id="rId14"/>
  </p:sldIdLst>
  <p:sldSz cx="18288000" cy="10287000"/>
  <p:notesSz cx="6858000" cy="9144000"/>
  <p:embeddedFontLst>
    <p:embeddedFont>
      <p:font typeface="Inter Bold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Jameel Noori Nastaleeq" pitchFamily="2" charset="-78"/>
      <p:regular r:id="rId20"/>
    </p:embeddedFont>
    <p:embeddedFont>
      <p:font typeface="Inter" charset="0"/>
      <p:regular r:id="rId21"/>
    </p:embeddedFont>
    <p:embeddedFont>
      <p:font typeface="Inter Bold Italics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DC0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21CA3-5120-44E4-AF2A-6E68B57C674D}" v="9" dt="2026-01-15T07:54:30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576" autoAdjust="0"/>
  </p:normalViewPr>
  <p:slideViewPr>
    <p:cSldViewPr>
      <p:cViewPr>
        <p:scale>
          <a:sx n="31" d="100"/>
          <a:sy n="31" d="100"/>
        </p:scale>
        <p:origin x="-1304" y="-3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DOE Director" userId="de4984021009a650" providerId="LiveId" clId="{348650B8-6778-4D11-8CF9-4B3F1AB76876}"/>
    <pc:docChg chg="custSel addSld delSld modSld">
      <pc:chgData name="CDOE Director" userId="de4984021009a650" providerId="LiveId" clId="{348650B8-6778-4D11-8CF9-4B3F1AB76876}" dt="2026-01-15T07:54:30.135" v="71"/>
      <pc:docMkLst>
        <pc:docMk/>
      </pc:docMkLst>
      <pc:sldChg chg="addSp modSp">
        <pc:chgData name="CDOE Director" userId="de4984021009a650" providerId="LiveId" clId="{348650B8-6778-4D11-8CF9-4B3F1AB76876}" dt="2026-01-15T07:53:59.666" v="56"/>
        <pc:sldMkLst>
          <pc:docMk/>
          <pc:sldMk cId="0" sldId="257"/>
        </pc:sldMkLst>
        <pc:spChg chg="add mod">
          <ac:chgData name="CDOE Director" userId="de4984021009a650" providerId="LiveId" clId="{348650B8-6778-4D11-8CF9-4B3F1AB76876}" dt="2026-01-15T07:53:59.666" v="56"/>
          <ac:spMkLst>
            <pc:docMk/>
            <pc:sldMk cId="0" sldId="257"/>
            <ac:spMk id="3" creationId="{CE6D4B90-3252-242F-E259-B700646F49D6}"/>
          </ac:spMkLst>
        </pc:spChg>
      </pc:sldChg>
      <pc:sldChg chg="del">
        <pc:chgData name="CDOE Director" userId="de4984021009a650" providerId="LiveId" clId="{348650B8-6778-4D11-8CF9-4B3F1AB76876}" dt="2026-01-15T07:52:20.374" v="0" actId="47"/>
        <pc:sldMkLst>
          <pc:docMk/>
          <pc:sldMk cId="0" sldId="258"/>
        </pc:sldMkLst>
      </pc:sldChg>
      <pc:sldChg chg="del">
        <pc:chgData name="CDOE Director" userId="de4984021009a650" providerId="LiveId" clId="{348650B8-6778-4D11-8CF9-4B3F1AB76876}" dt="2026-01-15T07:52:21.029" v="1" actId="47"/>
        <pc:sldMkLst>
          <pc:docMk/>
          <pc:sldMk cId="0" sldId="259"/>
        </pc:sldMkLst>
      </pc:sldChg>
      <pc:sldChg chg="del">
        <pc:chgData name="CDOE Director" userId="de4984021009a650" providerId="LiveId" clId="{348650B8-6778-4D11-8CF9-4B3F1AB76876}" dt="2026-01-15T07:52:21.784" v="3" actId="47"/>
        <pc:sldMkLst>
          <pc:docMk/>
          <pc:sldMk cId="0" sldId="263"/>
        </pc:sldMkLst>
      </pc:sldChg>
      <pc:sldChg chg="del">
        <pc:chgData name="CDOE Director" userId="de4984021009a650" providerId="LiveId" clId="{348650B8-6778-4D11-8CF9-4B3F1AB76876}" dt="2026-01-15T07:52:24.871" v="7" actId="47"/>
        <pc:sldMkLst>
          <pc:docMk/>
          <pc:sldMk cId="0" sldId="266"/>
        </pc:sldMkLst>
      </pc:sldChg>
      <pc:sldChg chg="del">
        <pc:chgData name="CDOE Director" userId="de4984021009a650" providerId="LiveId" clId="{348650B8-6778-4D11-8CF9-4B3F1AB76876}" dt="2026-01-15T07:52:25.688" v="8" actId="47"/>
        <pc:sldMkLst>
          <pc:docMk/>
          <pc:sldMk cId="0" sldId="267"/>
        </pc:sldMkLst>
      </pc:sldChg>
      <pc:sldChg chg="addSp modSp mod">
        <pc:chgData name="CDOE Director" userId="de4984021009a650" providerId="LiveId" clId="{348650B8-6778-4D11-8CF9-4B3F1AB76876}" dt="2026-01-15T07:54:02.628" v="57"/>
        <pc:sldMkLst>
          <pc:docMk/>
          <pc:sldMk cId="0" sldId="268"/>
        </pc:sldMkLst>
        <pc:spChg chg="mod">
          <ac:chgData name="CDOE Director" userId="de4984021009a650" providerId="LiveId" clId="{348650B8-6778-4D11-8CF9-4B3F1AB76876}" dt="2026-01-15T07:53:40.032" v="55" actId="20577"/>
          <ac:spMkLst>
            <pc:docMk/>
            <pc:sldMk cId="0" sldId="268"/>
            <ac:spMk id="3" creationId="{00000000-0000-0000-0000-000000000000}"/>
          </ac:spMkLst>
        </pc:spChg>
        <pc:spChg chg="add mod">
          <ac:chgData name="CDOE Director" userId="de4984021009a650" providerId="LiveId" clId="{348650B8-6778-4D11-8CF9-4B3F1AB76876}" dt="2026-01-15T07:54:02.628" v="57"/>
          <ac:spMkLst>
            <pc:docMk/>
            <pc:sldMk cId="0" sldId="268"/>
            <ac:spMk id="4" creationId="{B461CB29-BE99-FA0A-24DC-DAB3772C4A32}"/>
          </ac:spMkLst>
        </pc:spChg>
      </pc:sldChg>
      <pc:sldChg chg="del">
        <pc:chgData name="CDOE Director" userId="de4984021009a650" providerId="LiveId" clId="{348650B8-6778-4D11-8CF9-4B3F1AB76876}" dt="2026-01-15T07:52:23.531" v="6" actId="47"/>
        <pc:sldMkLst>
          <pc:docMk/>
          <pc:sldMk cId="64057136" sldId="269"/>
        </pc:sldMkLst>
      </pc:sldChg>
      <pc:sldChg chg="addSp modSp new">
        <pc:chgData name="CDOE Director" userId="de4984021009a650" providerId="LiveId" clId="{348650B8-6778-4D11-8CF9-4B3F1AB76876}" dt="2026-01-15T07:54:16.757" v="65"/>
        <pc:sldMkLst>
          <pc:docMk/>
          <pc:sldMk cId="1654164037" sldId="269"/>
        </pc:sldMkLst>
        <pc:spChg chg="add mod">
          <ac:chgData name="CDOE Director" userId="de4984021009a650" providerId="LiveId" clId="{348650B8-6778-4D11-8CF9-4B3F1AB76876}" dt="2026-01-15T07:54:16.757" v="65"/>
          <ac:spMkLst>
            <pc:docMk/>
            <pc:sldMk cId="1654164037" sldId="269"/>
            <ac:spMk id="2" creationId="{7E67ECAE-BFE5-2134-09E8-C59583C26F64}"/>
          </ac:spMkLst>
        </pc:spChg>
      </pc:sldChg>
      <pc:sldChg chg="addSp modSp new">
        <pc:chgData name="CDOE Director" userId="de4984021009a650" providerId="LiveId" clId="{348650B8-6778-4D11-8CF9-4B3F1AB76876}" dt="2026-01-15T07:54:19.588" v="66"/>
        <pc:sldMkLst>
          <pc:docMk/>
          <pc:sldMk cId="3623488920" sldId="270"/>
        </pc:sldMkLst>
        <pc:spChg chg="add mod">
          <ac:chgData name="CDOE Director" userId="de4984021009a650" providerId="LiveId" clId="{348650B8-6778-4D11-8CF9-4B3F1AB76876}" dt="2026-01-15T07:54:19.588" v="66"/>
          <ac:spMkLst>
            <pc:docMk/>
            <pc:sldMk cId="3623488920" sldId="270"/>
            <ac:spMk id="2" creationId="{18940285-D82F-E3C0-5DF6-D6233759669B}"/>
          </ac:spMkLst>
        </pc:spChg>
      </pc:sldChg>
      <pc:sldChg chg="addSp modSp new">
        <pc:chgData name="CDOE Director" userId="de4984021009a650" providerId="LiveId" clId="{348650B8-6778-4D11-8CF9-4B3F1AB76876}" dt="2026-01-15T07:54:21.500" v="67"/>
        <pc:sldMkLst>
          <pc:docMk/>
          <pc:sldMk cId="119412936" sldId="271"/>
        </pc:sldMkLst>
        <pc:spChg chg="add mod">
          <ac:chgData name="CDOE Director" userId="de4984021009a650" providerId="LiveId" clId="{348650B8-6778-4D11-8CF9-4B3F1AB76876}" dt="2026-01-15T07:54:21.500" v="67"/>
          <ac:spMkLst>
            <pc:docMk/>
            <pc:sldMk cId="119412936" sldId="271"/>
            <ac:spMk id="2" creationId="{DF851833-C1E7-47F6-218C-A544754E3C1D}"/>
          </ac:spMkLst>
        </pc:spChg>
      </pc:sldChg>
      <pc:sldChg chg="del">
        <pc:chgData name="CDOE Director" userId="de4984021009a650" providerId="LiveId" clId="{348650B8-6778-4D11-8CF9-4B3F1AB76876}" dt="2026-01-15T07:52:21.485" v="2" actId="47"/>
        <pc:sldMkLst>
          <pc:docMk/>
          <pc:sldMk cId="54375763" sldId="272"/>
        </pc:sldMkLst>
      </pc:sldChg>
      <pc:sldChg chg="addSp modSp new">
        <pc:chgData name="CDOE Director" userId="de4984021009a650" providerId="LiveId" clId="{348650B8-6778-4D11-8CF9-4B3F1AB76876}" dt="2026-01-15T07:54:23.516" v="68"/>
        <pc:sldMkLst>
          <pc:docMk/>
          <pc:sldMk cId="2147714284" sldId="272"/>
        </pc:sldMkLst>
        <pc:spChg chg="add mod">
          <ac:chgData name="CDOE Director" userId="de4984021009a650" providerId="LiveId" clId="{348650B8-6778-4D11-8CF9-4B3F1AB76876}" dt="2026-01-15T07:54:23.516" v="68"/>
          <ac:spMkLst>
            <pc:docMk/>
            <pc:sldMk cId="2147714284" sldId="272"/>
            <ac:spMk id="2" creationId="{3F09D414-7715-9A28-FA97-487B4C7A8F17}"/>
          </ac:spMkLst>
        </pc:spChg>
      </pc:sldChg>
      <pc:sldChg chg="del">
        <pc:chgData name="CDOE Director" userId="de4984021009a650" providerId="LiveId" clId="{348650B8-6778-4D11-8CF9-4B3F1AB76876}" dt="2026-01-15T07:52:22.057" v="4" actId="47"/>
        <pc:sldMkLst>
          <pc:docMk/>
          <pc:sldMk cId="2435356903" sldId="273"/>
        </pc:sldMkLst>
      </pc:sldChg>
      <pc:sldChg chg="addSp modSp new">
        <pc:chgData name="CDOE Director" userId="de4984021009a650" providerId="LiveId" clId="{348650B8-6778-4D11-8CF9-4B3F1AB76876}" dt="2026-01-15T07:54:26.161" v="69"/>
        <pc:sldMkLst>
          <pc:docMk/>
          <pc:sldMk cId="2734116721" sldId="273"/>
        </pc:sldMkLst>
        <pc:spChg chg="add mod">
          <ac:chgData name="CDOE Director" userId="de4984021009a650" providerId="LiveId" clId="{348650B8-6778-4D11-8CF9-4B3F1AB76876}" dt="2026-01-15T07:54:26.161" v="69"/>
          <ac:spMkLst>
            <pc:docMk/>
            <pc:sldMk cId="2734116721" sldId="273"/>
            <ac:spMk id="2" creationId="{8E82F754-DB15-66DD-5395-BCD206095922}"/>
          </ac:spMkLst>
        </pc:spChg>
      </pc:sldChg>
      <pc:sldChg chg="del">
        <pc:chgData name="CDOE Director" userId="de4984021009a650" providerId="LiveId" clId="{348650B8-6778-4D11-8CF9-4B3F1AB76876}" dt="2026-01-15T07:52:22.740" v="5" actId="47"/>
        <pc:sldMkLst>
          <pc:docMk/>
          <pc:sldMk cId="319806149" sldId="274"/>
        </pc:sldMkLst>
      </pc:sldChg>
      <pc:sldChg chg="addSp modSp new">
        <pc:chgData name="CDOE Director" userId="de4984021009a650" providerId="LiveId" clId="{348650B8-6778-4D11-8CF9-4B3F1AB76876}" dt="2026-01-15T07:54:28.161" v="70"/>
        <pc:sldMkLst>
          <pc:docMk/>
          <pc:sldMk cId="1289890664" sldId="274"/>
        </pc:sldMkLst>
        <pc:spChg chg="add mod">
          <ac:chgData name="CDOE Director" userId="de4984021009a650" providerId="LiveId" clId="{348650B8-6778-4D11-8CF9-4B3F1AB76876}" dt="2026-01-15T07:54:28.161" v="70"/>
          <ac:spMkLst>
            <pc:docMk/>
            <pc:sldMk cId="1289890664" sldId="274"/>
            <ac:spMk id="2" creationId="{8D1A0BAF-F426-9541-FF36-16C41CE20547}"/>
          </ac:spMkLst>
        </pc:spChg>
      </pc:sldChg>
      <pc:sldChg chg="addSp modSp new">
        <pc:chgData name="CDOE Director" userId="de4984021009a650" providerId="LiveId" clId="{348650B8-6778-4D11-8CF9-4B3F1AB76876}" dt="2026-01-15T07:54:30.135" v="71"/>
        <pc:sldMkLst>
          <pc:docMk/>
          <pc:sldMk cId="2462397889" sldId="275"/>
        </pc:sldMkLst>
        <pc:spChg chg="add mod">
          <ac:chgData name="CDOE Director" userId="de4984021009a650" providerId="LiveId" clId="{348650B8-6778-4D11-8CF9-4B3F1AB76876}" dt="2026-01-15T07:54:30.135" v="71"/>
          <ac:spMkLst>
            <pc:docMk/>
            <pc:sldMk cId="2462397889" sldId="275"/>
            <ac:spMk id="2" creationId="{7CC64ADD-B84D-4068-E0AC-9C3B68643F4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56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3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57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52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93" indent="0">
              <a:buNone/>
              <a:defRPr sz="2000" b="1"/>
            </a:lvl2pPr>
            <a:lvl3pPr marL="914386" indent="0">
              <a:buNone/>
              <a:defRPr sz="1800" b="1"/>
            </a:lvl3pPr>
            <a:lvl4pPr marL="1371578" indent="0">
              <a:buNone/>
              <a:defRPr sz="1600" b="1"/>
            </a:lvl4pPr>
            <a:lvl5pPr marL="1828771" indent="0">
              <a:buNone/>
              <a:defRPr sz="1600" b="1"/>
            </a:lvl5pPr>
            <a:lvl6pPr marL="2285964" indent="0">
              <a:buNone/>
              <a:defRPr sz="1600" b="1"/>
            </a:lvl6pPr>
            <a:lvl7pPr marL="2743157" indent="0">
              <a:buNone/>
              <a:defRPr sz="1600" b="1"/>
            </a:lvl7pPr>
            <a:lvl8pPr marL="3200348" indent="0">
              <a:buNone/>
              <a:defRPr sz="1600" b="1"/>
            </a:lvl8pPr>
            <a:lvl9pPr marL="365754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93" indent="0">
              <a:buNone/>
              <a:defRPr sz="2000" b="1"/>
            </a:lvl2pPr>
            <a:lvl3pPr marL="914386" indent="0">
              <a:buNone/>
              <a:defRPr sz="1800" b="1"/>
            </a:lvl3pPr>
            <a:lvl4pPr marL="1371578" indent="0">
              <a:buNone/>
              <a:defRPr sz="1600" b="1"/>
            </a:lvl4pPr>
            <a:lvl5pPr marL="1828771" indent="0">
              <a:buNone/>
              <a:defRPr sz="1600" b="1"/>
            </a:lvl5pPr>
            <a:lvl6pPr marL="2285964" indent="0">
              <a:buNone/>
              <a:defRPr sz="1600" b="1"/>
            </a:lvl6pPr>
            <a:lvl7pPr marL="2743157" indent="0">
              <a:buNone/>
              <a:defRPr sz="1600" b="1"/>
            </a:lvl7pPr>
            <a:lvl8pPr marL="3200348" indent="0">
              <a:buNone/>
              <a:defRPr sz="1600" b="1"/>
            </a:lvl8pPr>
            <a:lvl9pPr marL="365754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6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1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96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74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3" indent="0">
              <a:buNone/>
              <a:defRPr sz="1200"/>
            </a:lvl2pPr>
            <a:lvl3pPr marL="914386" indent="0">
              <a:buNone/>
              <a:defRPr sz="1100"/>
            </a:lvl3pPr>
            <a:lvl4pPr marL="1371578" indent="0">
              <a:buNone/>
              <a:defRPr sz="900"/>
            </a:lvl4pPr>
            <a:lvl5pPr marL="1828771" indent="0">
              <a:buNone/>
              <a:defRPr sz="900"/>
            </a:lvl5pPr>
            <a:lvl6pPr marL="2285964" indent="0">
              <a:buNone/>
              <a:defRPr sz="900"/>
            </a:lvl6pPr>
            <a:lvl7pPr marL="2743157" indent="0">
              <a:buNone/>
              <a:defRPr sz="900"/>
            </a:lvl7pPr>
            <a:lvl8pPr marL="3200348" indent="0">
              <a:buNone/>
              <a:defRPr sz="900"/>
            </a:lvl8pPr>
            <a:lvl9pPr marL="365754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2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3" indent="0">
              <a:buNone/>
              <a:defRPr sz="2900"/>
            </a:lvl2pPr>
            <a:lvl3pPr marL="914386" indent="0">
              <a:buNone/>
              <a:defRPr sz="2300"/>
            </a:lvl3pPr>
            <a:lvl4pPr marL="1371578" indent="0">
              <a:buNone/>
              <a:defRPr sz="2000"/>
            </a:lvl4pPr>
            <a:lvl5pPr marL="1828771" indent="0">
              <a:buNone/>
              <a:defRPr sz="2000"/>
            </a:lvl5pPr>
            <a:lvl6pPr marL="2285964" indent="0">
              <a:buNone/>
              <a:defRPr sz="2000"/>
            </a:lvl6pPr>
            <a:lvl7pPr marL="2743157" indent="0">
              <a:buNone/>
              <a:defRPr sz="2000"/>
            </a:lvl7pPr>
            <a:lvl8pPr marL="3200348" indent="0">
              <a:buNone/>
              <a:defRPr sz="2000"/>
            </a:lvl8pPr>
            <a:lvl9pPr marL="365754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93" indent="0">
              <a:buNone/>
              <a:defRPr sz="1200"/>
            </a:lvl2pPr>
            <a:lvl3pPr marL="914386" indent="0">
              <a:buNone/>
              <a:defRPr sz="1100"/>
            </a:lvl3pPr>
            <a:lvl4pPr marL="1371578" indent="0">
              <a:buNone/>
              <a:defRPr sz="900"/>
            </a:lvl4pPr>
            <a:lvl5pPr marL="1828771" indent="0">
              <a:buNone/>
              <a:defRPr sz="900"/>
            </a:lvl5pPr>
            <a:lvl6pPr marL="2285964" indent="0">
              <a:buNone/>
              <a:defRPr sz="900"/>
            </a:lvl6pPr>
            <a:lvl7pPr marL="2743157" indent="0">
              <a:buNone/>
              <a:defRPr sz="900"/>
            </a:lvl7pPr>
            <a:lvl8pPr marL="3200348" indent="0">
              <a:buNone/>
              <a:defRPr sz="900"/>
            </a:lvl8pPr>
            <a:lvl9pPr marL="365754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42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31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5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9" tIns="45719" rIns="91439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4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8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86"/>
              <a:t>5/20/2026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8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8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8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0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86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4" indent="-342894" algn="l" defTabSz="9143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9" indent="-285746" algn="l" defTabSz="91438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2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5" indent="-228596" algn="l" defTabSz="9143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7" indent="-228596" algn="l" defTabSz="9143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0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3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6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9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3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6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8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1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4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7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8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42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576397" y="-190500"/>
            <a:ext cx="1307829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57680" y="7563167"/>
            <a:ext cx="1239838" cy="1239838"/>
          </a:xfrm>
          <a:custGeom>
            <a:avLst/>
            <a:gdLst/>
            <a:ahLst/>
            <a:cxnLst/>
            <a:rect l="l" t="t" r="r" b="b"/>
            <a:pathLst>
              <a:path w="1239838" h="1239838">
                <a:moveTo>
                  <a:pt x="0" y="0"/>
                </a:moveTo>
                <a:lnTo>
                  <a:pt x="1239838" y="0"/>
                </a:lnTo>
                <a:lnTo>
                  <a:pt x="1239838" y="1239838"/>
                </a:lnTo>
                <a:lnTo>
                  <a:pt x="0" y="12398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664960" y="2040659"/>
            <a:ext cx="5486400" cy="938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defTabSz="914393">
              <a:lnSpc>
                <a:spcPts val="7598"/>
              </a:lnSpc>
            </a:pPr>
            <a:r>
              <a:rPr lang="ur-PK" sz="5400" b="1" dirty="0">
                <a:solidFill>
                  <a:srgbClr val="1F1F1F"/>
                </a:solidFill>
                <a:ea typeface="Calibri" panose="020F0502020204030204" pitchFamily="34" charset="0"/>
                <a:cs typeface="Jameel Noori Nastaleeq" panose="02000503000000000004" pitchFamily="2" charset="-78"/>
              </a:rPr>
              <a:t>تدریسی مقاصد اور درجہ کا نظم و نسق</a:t>
            </a:r>
            <a:endParaRPr lang="en-US" sz="5400" b="1" spc="-159" dirty="0">
              <a:solidFill>
                <a:srgbClr val="C00000"/>
              </a:solidFill>
              <a:latin typeface="Jameel Noori Nastaleeq" panose="02000503000000020004" pitchFamily="2" charset="-78"/>
              <a:ea typeface="Inter Bold"/>
              <a:cs typeface="Jameel Noori Nastaleeq" panose="02000503000000020004" pitchFamily="2" charset="-78"/>
              <a:sym typeface="Inter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921208" y="3537964"/>
            <a:ext cx="7952619" cy="602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650"/>
              </a:lnSpc>
            </a:pPr>
            <a:r>
              <a:rPr lang="en-US" sz="5000" b="1" spc="-150" dirty="0" err="1">
                <a:solidFill>
                  <a:srgbClr val="055E0E"/>
                </a:solidFill>
                <a:latin typeface="Inter Bold"/>
                <a:ea typeface="Inter Bold"/>
                <a:cs typeface="Inter Bold"/>
                <a:sym typeface="Inter Bold"/>
              </a:rPr>
              <a:t>Programme</a:t>
            </a:r>
            <a:r>
              <a:rPr lang="en-US" sz="5000" b="1" spc="-150" dirty="0">
                <a:solidFill>
                  <a:srgbClr val="055E0E"/>
                </a:solidFill>
                <a:latin typeface="Inter Bold"/>
                <a:ea typeface="Inter Bold"/>
                <a:cs typeface="Inter Bold"/>
                <a:sym typeface="Inter Bold"/>
              </a:rPr>
              <a:t> 1</a:t>
            </a:r>
            <a:r>
              <a:rPr lang="en-US" sz="5000" b="1" spc="-150" baseline="30000" dirty="0">
                <a:solidFill>
                  <a:srgbClr val="055E0E"/>
                </a:solidFill>
                <a:latin typeface="Inter Bold"/>
                <a:ea typeface="Inter Bold"/>
                <a:cs typeface="Inter Bold"/>
                <a:sym typeface="Inter Bold"/>
              </a:rPr>
              <a:t>st</a:t>
            </a:r>
            <a:r>
              <a:rPr lang="en-US" sz="5000" b="1" spc="-150" dirty="0">
                <a:solidFill>
                  <a:srgbClr val="055E0E"/>
                </a:solidFill>
                <a:latin typeface="Inter Bold"/>
                <a:ea typeface="Inter Bold"/>
                <a:cs typeface="Inter Bold"/>
                <a:sym typeface="Inter Bold"/>
              </a:rPr>
              <a:t> Semester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30565" y="4570412"/>
            <a:ext cx="8894068" cy="1910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999" b="1" spc="-119" dirty="0" smtClean="0">
                <a:solidFill>
                  <a:srgbClr val="CA0013"/>
                </a:solidFill>
                <a:latin typeface="Inter Bold"/>
                <a:ea typeface="Inter Bold"/>
                <a:cs typeface="Inter Bold"/>
                <a:sym typeface="Inter Bold"/>
              </a:rPr>
              <a:t>Dr Sameena Basu</a:t>
            </a:r>
            <a:endParaRPr lang="en-US" sz="3999" b="1" spc="-119" dirty="0">
              <a:solidFill>
                <a:srgbClr val="CA0013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ctr">
              <a:lnSpc>
                <a:spcPts val="3162"/>
              </a:lnSpc>
            </a:pPr>
            <a:r>
              <a:rPr lang="en-US" sz="3400" b="1" i="1" spc="-102" dirty="0" smtClean="0">
                <a:solidFill>
                  <a:srgbClr val="CA0013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Professor</a:t>
            </a:r>
          </a:p>
          <a:p>
            <a:pPr algn="ctr">
              <a:lnSpc>
                <a:spcPts val="3162"/>
              </a:lnSpc>
            </a:pPr>
            <a:r>
              <a:rPr lang="en-US" sz="3400" b="1" i="1" spc="-102" dirty="0" smtClean="0">
                <a:solidFill>
                  <a:srgbClr val="CA0013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Centre for Distance and Distance Education</a:t>
            </a:r>
            <a:endParaRPr lang="en-US" sz="3400" b="1" i="1" spc="-102" dirty="0">
              <a:solidFill>
                <a:srgbClr val="CA0013"/>
              </a:solidFill>
              <a:latin typeface="Inter Bold Italics"/>
              <a:ea typeface="Inter Bold Italics"/>
              <a:cs typeface="Inter Bold Italics"/>
              <a:sym typeface="Inter Bold Italics"/>
            </a:endParaRPr>
          </a:p>
          <a:p>
            <a:pPr marL="0" lvl="0" indent="0" algn="ctr">
              <a:lnSpc>
                <a:spcPts val="3719"/>
              </a:lnSpc>
            </a:pPr>
            <a:endParaRPr lang="en-US" sz="3400" b="1" i="1" spc="-102" dirty="0">
              <a:solidFill>
                <a:srgbClr val="CA0013"/>
              </a:solidFill>
              <a:latin typeface="Inter Bold Italics"/>
              <a:ea typeface="Inter Bold Italics"/>
              <a:cs typeface="Inter Bold Italics"/>
              <a:sym typeface="Inter Bold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55329" y="320440"/>
            <a:ext cx="2646943" cy="555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9"/>
              </a:lnSpc>
            </a:pPr>
            <a:r>
              <a:rPr lang="en-US" sz="2300" spc="-69">
                <a:solidFill>
                  <a:srgbClr val="CA0013"/>
                </a:solidFill>
                <a:latin typeface="Inter"/>
                <a:ea typeface="Inter"/>
                <a:cs typeface="Inter"/>
                <a:sym typeface="Inter"/>
              </a:rPr>
              <a:t>Centre for Distance </a:t>
            </a:r>
          </a:p>
          <a:p>
            <a:pPr marL="0" lvl="0" indent="0" algn="ctr">
              <a:lnSpc>
                <a:spcPts val="2139"/>
              </a:lnSpc>
            </a:pPr>
            <a:r>
              <a:rPr lang="en-US" sz="2300" spc="-69">
                <a:solidFill>
                  <a:srgbClr val="CA0013"/>
                </a:solidFill>
                <a:latin typeface="Inter"/>
                <a:ea typeface="Inter"/>
                <a:cs typeface="Inter"/>
                <a:sym typeface="Inter"/>
              </a:rPr>
              <a:t>and Online Distance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57155" y="9040177"/>
            <a:ext cx="7640888" cy="445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90"/>
              </a:lnSpc>
            </a:pPr>
            <a:r>
              <a:rPr lang="en-US" sz="3000" b="1" spc="-89">
                <a:solidFill>
                  <a:srgbClr val="CA0013"/>
                </a:solidFill>
                <a:latin typeface="Old Standard Bold"/>
                <a:ea typeface="Old Standard Bold"/>
                <a:cs typeface="Old Standard Bold"/>
                <a:sym typeface="Old Standard Bold"/>
              </a:rPr>
              <a:t>Maulana Azad National Urdu University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09A24A8-B55B-4E98-A15A-521819B804F8}"/>
              </a:ext>
            </a:extLst>
          </p:cNvPr>
          <p:cNvSpPr txBox="1"/>
          <p:nvPr/>
        </p:nvSpPr>
        <p:spPr>
          <a:xfrm>
            <a:off x="1324465" y="1117329"/>
            <a:ext cx="15251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/>
              <a:t>Instructional Objectives and Classroom </a:t>
            </a:r>
            <a:r>
              <a:rPr lang="en-US" sz="5400" b="1" dirty="0" smtClean="0"/>
              <a:t>Management</a:t>
            </a:r>
            <a:endParaRPr lang="en-AE"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7CC64ADD-B84D-4068-E0AC-9C3B68643F4D}"/>
              </a:ext>
            </a:extLst>
          </p:cNvPr>
          <p:cNvSpPr/>
          <p:nvPr/>
        </p:nvSpPr>
        <p:spPr>
          <a:xfrm>
            <a:off x="16576397" y="-190500"/>
            <a:ext cx="1307829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1295400" y="1117329"/>
            <a:ext cx="1630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0" b="1" dirty="0" smtClean="0">
                <a:latin typeface="Jameel Noori Nastaleeq" pitchFamily="2" charset="-78"/>
                <a:cs typeface="Jameel Noori Nastaleeq" pitchFamily="2" charset="-78"/>
              </a:rPr>
              <a:t>(Instructional </a:t>
            </a:r>
            <a:r>
              <a:rPr lang="en-US" sz="6000" b="1" dirty="0">
                <a:latin typeface="Jameel Noori Nastaleeq" pitchFamily="2" charset="-78"/>
                <a:cs typeface="Jameel Noori Nastaleeq" pitchFamily="2" charset="-78"/>
              </a:rPr>
              <a:t>Objectives</a:t>
            </a:r>
            <a:r>
              <a:rPr lang="en-US" sz="6000" b="1" dirty="0" smtClean="0">
                <a:latin typeface="Jameel Noori Nastaleeq" pitchFamily="2" charset="-78"/>
                <a:cs typeface="Jameel Noori Nastaleeq" pitchFamily="2" charset="-78"/>
              </a:rPr>
              <a:t>)</a:t>
            </a:r>
            <a:r>
              <a:rPr lang="ur-PK" sz="6000" b="1" dirty="0">
                <a:latin typeface="Jameel Noori Nastaleeq" pitchFamily="2" charset="-78"/>
                <a:cs typeface="Jameel Noori Nastaleeq" pitchFamily="2" charset="-78"/>
              </a:rPr>
              <a:t> تدریسی مقاصد</a:t>
            </a:r>
          </a:p>
          <a:p>
            <a:pPr algn="r"/>
            <a:endParaRPr lang="en-US" sz="6000" dirty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•  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سبق کے اختتام پر حاصل ہونے والے مخصوص نتائج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•  طلبہ کے سیکھنے کے قابلِ مشاہدہ اظہار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•  تدریسی عمل کی واضح سمت اور منصوبہ بندی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•  علم، فہم اور مہارت کے حصول پر </a:t>
            </a:r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توجہ</a:t>
            </a:r>
          </a:p>
        </p:txBody>
      </p:sp>
    </p:spTree>
    <p:extLst>
      <p:ext uri="{BB962C8B-B14F-4D97-AF65-F5344CB8AC3E}">
        <p14:creationId xmlns:p14="http://schemas.microsoft.com/office/powerpoint/2010/main" val="2462397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785790"/>
              </p:ext>
            </p:extLst>
          </p:nvPr>
        </p:nvGraphicFramePr>
        <p:xfrm>
          <a:off x="457200" y="704850"/>
          <a:ext cx="16916400" cy="9310878"/>
        </p:xfrm>
        <a:graphic>
          <a:graphicData uri="http://schemas.openxmlformats.org/drawingml/2006/table">
            <a:tbl>
              <a:tblPr firstRow="1" firstCol="1" bandRow="1"/>
              <a:tblGrid>
                <a:gridCol w="8534400"/>
                <a:gridCol w="8382000"/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1" dirty="0" smtClean="0">
                          <a:effectLst/>
                          <a:latin typeface="Jameel Noori Nastaleeq" pitchFamily="2" charset="-78"/>
                          <a:ea typeface="Times New Roman"/>
                          <a:cs typeface="Jameel Noori Nastaleeq" pitchFamily="2" charset="-78"/>
                        </a:rPr>
                        <a:t>تعلیمی مقاصد اور تدریسی مقاصد کا تقابلی جائزہ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smtClean="0">
                          <a:effectLst/>
                          <a:latin typeface="Jameel Noori Nastaleeq" pitchFamily="2" charset="-78"/>
                          <a:ea typeface="Times New Roman"/>
                          <a:cs typeface="Jameel Noori Nastaleeq" pitchFamily="2" charset="-78"/>
                        </a:rPr>
                        <a:t>Comparison of Educational and Instructional Objective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6000" b="1" dirty="0">
                        <a:effectLst/>
                        <a:latin typeface="Jameel Noori Nastaleeq" pitchFamily="2" charset="-78"/>
                        <a:ea typeface="Times New Roman"/>
                        <a:cs typeface="Jameel Noori Nastaleeq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1" dirty="0" smtClean="0">
                          <a:effectLst/>
                          <a:latin typeface="Jameel Noori Nastaleeq" pitchFamily="2" charset="-78"/>
                          <a:ea typeface="Times New Roman"/>
                          <a:cs typeface="Jameel Noori Nastaleeq" pitchFamily="2" charset="-78"/>
                        </a:rPr>
                        <a:t>تعلیمی مقاصد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b="1" dirty="0">
                          <a:effectLst/>
                          <a:latin typeface="Jameel Noori Nastaleeq" pitchFamily="2" charset="-78"/>
                          <a:ea typeface="Times New Roman"/>
                          <a:cs typeface="Jameel Noori Nastaleeq" pitchFamily="2" charset="-78"/>
                        </a:rPr>
                        <a:t>تدریسی </a:t>
                      </a:r>
                      <a:r>
                        <a:rPr lang="ar-SA" sz="6000" b="1" dirty="0" smtClean="0">
                          <a:effectLst/>
                          <a:latin typeface="Jameel Noori Nastaleeq" pitchFamily="2" charset="-78"/>
                          <a:ea typeface="Times New Roman"/>
                          <a:cs typeface="Jameel Noori Nastaleeq" pitchFamily="2" charset="-78"/>
                        </a:rPr>
                        <a:t>مقاصد</a:t>
                      </a:r>
                      <a:endParaRPr lang="ar-SA" sz="6000" b="1" dirty="0">
                        <a:effectLst/>
                        <a:latin typeface="Jameel Noori Nastaleeq" pitchFamily="2" charset="-78"/>
                        <a:ea typeface="Times New Roman"/>
                        <a:cs typeface="Jameel Noori Nastaleeq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>
                          <a:effectLst/>
                          <a:latin typeface="Jameel Noori Nastaleeq" pitchFamily="2" charset="-78"/>
                          <a:ea typeface="Times New Roman"/>
                          <a:cs typeface="Jameel Noori Nastaleeq" pitchFamily="2" charset="-78"/>
                        </a:rPr>
                        <a:t>وسیع اور عمومی نوعیت</a:t>
                      </a:r>
                      <a:endParaRPr lang="en-US" sz="600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>
                          <a:effectLst/>
                          <a:latin typeface="Jameel Noori Nastaleeq" pitchFamily="2" charset="-78"/>
                          <a:ea typeface="Times New Roman"/>
                          <a:cs typeface="Jameel Noori Nastaleeq" pitchFamily="2" charset="-78"/>
                        </a:rPr>
                        <a:t>مخصوص اور واضح نوعیت</a:t>
                      </a:r>
                      <a:endParaRPr lang="en-US" sz="600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>
                          <a:effectLst/>
                          <a:latin typeface="Jameel Noori Nastaleeq" pitchFamily="2" charset="-78"/>
                          <a:ea typeface="Times New Roman"/>
                          <a:cs typeface="Jameel Noori Nastaleeq" pitchFamily="2" charset="-78"/>
                        </a:rPr>
                        <a:t>تعلیمی فلسفے پر مبنی</a:t>
                      </a:r>
                      <a:endParaRPr lang="en-US" sz="600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>
                          <a:effectLst/>
                          <a:latin typeface="Jameel Noori Nastaleeq" pitchFamily="2" charset="-78"/>
                          <a:ea typeface="Times New Roman"/>
                          <a:cs typeface="Jameel Noori Nastaleeq" pitchFamily="2" charset="-78"/>
                        </a:rPr>
                        <a:t>نفسیاتی اصولوں پر مبنی</a:t>
                      </a:r>
                      <a:endParaRPr lang="en-US" sz="600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>
                          <a:effectLst/>
                          <a:latin typeface="Jameel Noori Nastaleeq" pitchFamily="2" charset="-78"/>
                          <a:ea typeface="Times New Roman"/>
                          <a:cs typeface="Jameel Noori Nastaleeq" pitchFamily="2" charset="-78"/>
                        </a:rPr>
                        <a:t>طویل مدتی نتائج</a:t>
                      </a:r>
                      <a:endParaRPr lang="en-US" sz="600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>
                          <a:effectLst/>
                          <a:latin typeface="Jameel Noori Nastaleeq" pitchFamily="2" charset="-78"/>
                          <a:ea typeface="Times New Roman"/>
                          <a:cs typeface="Jameel Noori Nastaleeq" pitchFamily="2" charset="-78"/>
                        </a:rPr>
                        <a:t>فوری تدریسی نتائج</a:t>
                      </a:r>
                      <a:endParaRPr lang="en-US" sz="600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>
                          <a:effectLst/>
                          <a:latin typeface="Jameel Noori Nastaleeq" pitchFamily="2" charset="-78"/>
                          <a:ea typeface="Times New Roman"/>
                          <a:cs typeface="Jameel Noori Nastaleeq" pitchFamily="2" charset="-78"/>
                        </a:rPr>
                        <a:t>نظامِ تعلیم سے متعلق</a:t>
                      </a:r>
                      <a:endParaRPr lang="en-US" sz="600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>
                          <a:effectLst/>
                          <a:latin typeface="Jameel Noori Nastaleeq" pitchFamily="2" charset="-78"/>
                          <a:ea typeface="Times New Roman"/>
                          <a:cs typeface="Jameel Noori Nastaleeq" pitchFamily="2" charset="-78"/>
                        </a:rPr>
                        <a:t>جماعتی تدریس سے متعلق</a:t>
                      </a:r>
                      <a:endParaRPr lang="en-US" sz="600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>
                          <a:effectLst/>
                          <a:latin typeface="Jameel Noori Nastaleeq" pitchFamily="2" charset="-78"/>
                          <a:ea typeface="Times New Roman"/>
                          <a:cs typeface="Jameel Noori Nastaleeq" pitchFamily="2" charset="-78"/>
                        </a:rPr>
                        <a:t>ہمہ جہت شخصیت سازی</a:t>
                      </a:r>
                      <a:endParaRPr lang="en-US" sz="600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>
                          <a:effectLst/>
                          <a:latin typeface="Jameel Noori Nastaleeq" pitchFamily="2" charset="-78"/>
                          <a:ea typeface="Times New Roman"/>
                          <a:cs typeface="Jameel Noori Nastaleeq" pitchFamily="2" charset="-78"/>
                        </a:rPr>
                        <a:t>مخصوص مہارتوں کا حصول</a:t>
                      </a:r>
                      <a:endParaRPr lang="en-US" sz="600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>
                          <a:effectLst/>
                          <a:latin typeface="Jameel Noori Nastaleeq" pitchFamily="2" charset="-78"/>
                          <a:ea typeface="Times New Roman"/>
                          <a:cs typeface="Jameel Noori Nastaleeq" pitchFamily="2" charset="-78"/>
                        </a:rPr>
                        <a:t>معاشرتی ترقی پر توجہ</a:t>
                      </a:r>
                      <a:endParaRPr lang="en-US" sz="600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6000" dirty="0">
                          <a:effectLst/>
                          <a:latin typeface="Jameel Noori Nastaleeq" pitchFamily="2" charset="-78"/>
                          <a:ea typeface="Times New Roman"/>
                          <a:cs typeface="Jameel Noori Nastaleeq" pitchFamily="2" charset="-78"/>
                        </a:rPr>
                        <a:t>سیکھنے کے نتائج پر توجہ</a:t>
                      </a:r>
                      <a:endParaRPr lang="en-US" sz="6000" dirty="0">
                        <a:effectLst/>
                        <a:latin typeface="Jameel Noori Nastaleeq" pitchFamily="2" charset="-78"/>
                        <a:ea typeface="Calibri"/>
                        <a:cs typeface="Jameel Noori Nastaleeq" pitchFamily="2" charset="-78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7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8801" y="1190625"/>
            <a:ext cx="1459759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</a:pPr>
            <a:endParaRPr lang="en-US" sz="7500" b="1" spc="-120" dirty="0">
              <a:solidFill>
                <a:srgbClr val="CA0013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0" y="4000500"/>
            <a:ext cx="17373600" cy="172175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9600" b="1" spc="-150" dirty="0">
                <a:solidFill>
                  <a:srgbClr val="CA0013"/>
                </a:solidFill>
                <a:latin typeface="Inter Bold"/>
                <a:ea typeface="Inter Bold"/>
                <a:cs typeface="Inter Bold"/>
                <a:sym typeface="Inter Bold"/>
              </a:rPr>
              <a:t>Thank you</a:t>
            </a:r>
          </a:p>
          <a:p>
            <a:pPr algn="ctr">
              <a:lnSpc>
                <a:spcPts val="7000"/>
              </a:lnSpc>
            </a:pPr>
            <a:r>
              <a:rPr lang="en-US" sz="5000" b="1" spc="-150" dirty="0">
                <a:solidFill>
                  <a:srgbClr val="CA0013"/>
                </a:solidFill>
                <a:latin typeface="Inter Bold"/>
                <a:ea typeface="Inter Bold"/>
                <a:cs typeface="Inter Bold"/>
                <a:sym typeface="Inter Bold"/>
              </a:rPr>
              <a:t>abc@gmail.com/ @manuu.edu.in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B461CB29-BE99-FA0A-24DC-DAB3772C4A32}"/>
              </a:ext>
            </a:extLst>
          </p:cNvPr>
          <p:cNvSpPr/>
          <p:nvPr/>
        </p:nvSpPr>
        <p:spPr>
          <a:xfrm>
            <a:off x="16576397" y="-190500"/>
            <a:ext cx="1307829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8801" y="1190625"/>
            <a:ext cx="14597596" cy="1954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500" b="1" spc="-120" dirty="0">
                <a:solidFill>
                  <a:srgbClr val="CA0013"/>
                </a:solidFill>
                <a:latin typeface="Inter Bold"/>
                <a:ea typeface="Inter Bold"/>
                <a:cs typeface="Inter Bold"/>
                <a:sym typeface="Inter Bold"/>
              </a:rPr>
              <a:t>LEARNING OBJECTIVES</a:t>
            </a:r>
          </a:p>
          <a:p>
            <a:pPr marL="0" lvl="0" indent="0" algn="ctr" rtl="1">
              <a:lnSpc>
                <a:spcPts val="7200"/>
              </a:lnSpc>
            </a:pPr>
            <a:r>
              <a:rPr lang="ar-EG" sz="8800" spc="-120" dirty="0">
                <a:solidFill>
                  <a:srgbClr val="CA0013"/>
                </a:solidFill>
                <a:latin typeface="Jameel Noori Nastaleeq"/>
                <a:ea typeface="Jameel Noori Nastaleeq"/>
                <a:cs typeface="Jameel Noori Nastaleeq"/>
                <a:sym typeface="Jameel Noori Nastaleeq"/>
                <a:rtl/>
              </a:rPr>
              <a:t>سبق کے اہداف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738929-D99D-4298-8669-56163DB72D77}"/>
              </a:ext>
            </a:extLst>
          </p:cNvPr>
          <p:cNvSpPr txBox="1"/>
          <p:nvPr/>
        </p:nvSpPr>
        <p:spPr>
          <a:xfrm>
            <a:off x="1978801" y="3619500"/>
            <a:ext cx="13946999" cy="5881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 rtl="1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ar-SA" sz="6000" dirty="0" smtClean="0">
                <a:effectLst/>
                <a:latin typeface="Jameel Noori Nastaleeq" pitchFamily="2" charset="-78"/>
                <a:ea typeface="Calibri" panose="020F0502020204030204" pitchFamily="34" charset="0"/>
                <a:cs typeface="Jameel Noori Nastaleeq" pitchFamily="2" charset="-78"/>
              </a:rPr>
              <a:t>اس اکائی کا مطالعہ کرنے کے بعد   آپ</a:t>
            </a:r>
            <a:r>
              <a:rPr lang="en-US" sz="6000" dirty="0" smtClean="0">
                <a:effectLst/>
                <a:latin typeface="Jameel Noori Nastaleeq" pitchFamily="2" charset="-78"/>
                <a:ea typeface="Calibri" panose="020F0502020204030204" pitchFamily="34" charset="0"/>
                <a:cs typeface="Jameel Noori Nastaleeq" pitchFamily="2" charset="-78"/>
              </a:rPr>
              <a:t>:</a:t>
            </a:r>
            <a:endParaRPr lang="en-AE" sz="6000" dirty="0" smtClean="0">
              <a:effectLst/>
              <a:latin typeface="Jameel Noori Nastaleeq" pitchFamily="2" charset="-78"/>
              <a:ea typeface="Calibri" panose="020F0502020204030204" pitchFamily="34" charset="0"/>
              <a:cs typeface="Jameel Noori Nastaleeq" pitchFamily="2" charset="-78"/>
            </a:endParaRPr>
          </a:p>
          <a:p>
            <a:pPr lvl="0" algn="r" rtl="1">
              <a:lnSpc>
                <a:spcPct val="107000"/>
              </a:lnSpc>
            </a:pPr>
            <a:r>
              <a:rPr lang="ur-PK" sz="6000" dirty="0" smtClean="0">
                <a:latin typeface="Jameel Noori Nastaleeq" pitchFamily="2" charset="-78"/>
                <a:ea typeface="Times New Roman" panose="02020603050405020304" pitchFamily="18" charset="0"/>
                <a:cs typeface="Jameel Noori Nastaleeq" pitchFamily="2" charset="-78"/>
              </a:rPr>
              <a:t>• </a:t>
            </a:r>
            <a:r>
              <a:rPr lang="ur-PK" sz="6000" dirty="0">
                <a:latin typeface="Jameel Noori Nastaleeq" pitchFamily="2" charset="-78"/>
                <a:ea typeface="Times New Roman" panose="02020603050405020304" pitchFamily="18" charset="0"/>
                <a:cs typeface="Jameel Noori Nastaleeq" pitchFamily="2" charset="-78"/>
              </a:rPr>
              <a:t>تعلیم اور تدریس کے تصور کو سمجھ سکیں </a:t>
            </a:r>
            <a:r>
              <a:rPr lang="ur-PK" sz="6000" dirty="0" smtClean="0">
                <a:latin typeface="Jameel Noori Nastaleeq" pitchFamily="2" charset="-78"/>
                <a:ea typeface="Times New Roman" panose="02020603050405020304" pitchFamily="18" charset="0"/>
                <a:cs typeface="Jameel Noori Nastaleeq" pitchFamily="2" charset="-78"/>
              </a:rPr>
              <a:t>گے</a:t>
            </a:r>
            <a:endParaRPr lang="en-US" sz="6000" dirty="0" smtClean="0">
              <a:latin typeface="Jameel Noori Nastaleeq" pitchFamily="2" charset="-78"/>
              <a:ea typeface="Times New Roman" panose="02020603050405020304" pitchFamily="18" charset="0"/>
              <a:cs typeface="Jameel Noori Nastaleeq" pitchFamily="2" charset="-78"/>
            </a:endParaRPr>
          </a:p>
          <a:p>
            <a:pPr lvl="0" algn="r" rtl="1">
              <a:lnSpc>
                <a:spcPct val="107000"/>
              </a:lnSpc>
            </a:pPr>
            <a:r>
              <a:rPr lang="ur-PK" sz="6000" dirty="0" smtClean="0">
                <a:latin typeface="Jameel Noori Nastaleeq" pitchFamily="2" charset="-78"/>
                <a:ea typeface="Times New Roman" panose="02020603050405020304" pitchFamily="18" charset="0"/>
                <a:cs typeface="Jameel Noori Nastaleeq" pitchFamily="2" charset="-78"/>
              </a:rPr>
              <a:t>• </a:t>
            </a:r>
            <a:r>
              <a:rPr lang="ur-PK" sz="6000" dirty="0">
                <a:latin typeface="Jameel Noori Nastaleeq" pitchFamily="2" charset="-78"/>
                <a:ea typeface="Times New Roman" panose="02020603050405020304" pitchFamily="18" charset="0"/>
                <a:cs typeface="Jameel Noori Nastaleeq" pitchFamily="2" charset="-78"/>
              </a:rPr>
              <a:t>تدریس کے مختلف نظریات کی وضاحت کر سکیں </a:t>
            </a:r>
            <a:r>
              <a:rPr lang="ur-PK" sz="6000" dirty="0" smtClean="0">
                <a:latin typeface="Jameel Noori Nastaleeq" pitchFamily="2" charset="-78"/>
                <a:ea typeface="Times New Roman" panose="02020603050405020304" pitchFamily="18" charset="0"/>
                <a:cs typeface="Jameel Noori Nastaleeq" pitchFamily="2" charset="-78"/>
              </a:rPr>
              <a:t>گے</a:t>
            </a:r>
            <a:endParaRPr lang="en-US" sz="6000" dirty="0" smtClean="0">
              <a:latin typeface="Jameel Noori Nastaleeq" pitchFamily="2" charset="-78"/>
              <a:ea typeface="Times New Roman" panose="02020603050405020304" pitchFamily="18" charset="0"/>
              <a:cs typeface="Jameel Noori Nastaleeq" pitchFamily="2" charset="-78"/>
            </a:endParaRPr>
          </a:p>
          <a:p>
            <a:pPr lvl="0" algn="r" rtl="1">
              <a:lnSpc>
                <a:spcPct val="107000"/>
              </a:lnSpc>
            </a:pPr>
            <a:r>
              <a:rPr lang="ur-PK" sz="6000" dirty="0" smtClean="0">
                <a:latin typeface="Jameel Noori Nastaleeq" pitchFamily="2" charset="-78"/>
                <a:ea typeface="Times New Roman" panose="02020603050405020304" pitchFamily="18" charset="0"/>
                <a:cs typeface="Jameel Noori Nastaleeq" pitchFamily="2" charset="-78"/>
              </a:rPr>
              <a:t>• اہداف</a:t>
            </a:r>
            <a:r>
              <a:rPr lang="ur-PK" sz="6000" dirty="0">
                <a:latin typeface="Jameel Noori Nastaleeq" pitchFamily="2" charset="-78"/>
                <a:ea typeface="Times New Roman" panose="02020603050405020304" pitchFamily="18" charset="0"/>
                <a:cs typeface="Jameel Noori Nastaleeq" pitchFamily="2" charset="-78"/>
              </a:rPr>
              <a:t>، مقاصد اور اغراض میں فرق بیان کر سکیں </a:t>
            </a:r>
            <a:r>
              <a:rPr lang="ur-PK" sz="6000" dirty="0" smtClean="0">
                <a:latin typeface="Jameel Noori Nastaleeq" pitchFamily="2" charset="-78"/>
                <a:ea typeface="Times New Roman" panose="02020603050405020304" pitchFamily="18" charset="0"/>
                <a:cs typeface="Jameel Noori Nastaleeq" pitchFamily="2" charset="-78"/>
              </a:rPr>
              <a:t>گے</a:t>
            </a:r>
            <a:endParaRPr lang="en-US" sz="6000" dirty="0" smtClean="0">
              <a:latin typeface="Jameel Noori Nastaleeq" pitchFamily="2" charset="-78"/>
              <a:ea typeface="Times New Roman" panose="02020603050405020304" pitchFamily="18" charset="0"/>
              <a:cs typeface="Jameel Noori Nastaleeq" pitchFamily="2" charset="-78"/>
            </a:endParaRPr>
          </a:p>
          <a:p>
            <a:pPr lvl="0" algn="r" rtl="1">
              <a:lnSpc>
                <a:spcPct val="107000"/>
              </a:lnSpc>
            </a:pPr>
            <a:r>
              <a:rPr lang="ur-PK" sz="6000" dirty="0" smtClean="0">
                <a:latin typeface="Jameel Noori Nastaleeq" pitchFamily="2" charset="-78"/>
                <a:ea typeface="Times New Roman" panose="02020603050405020304" pitchFamily="18" charset="0"/>
                <a:cs typeface="Jameel Noori Nastaleeq" pitchFamily="2" charset="-78"/>
              </a:rPr>
              <a:t>• </a:t>
            </a:r>
            <a:r>
              <a:rPr lang="ur-PK" sz="6000" dirty="0">
                <a:latin typeface="Jameel Noori Nastaleeq" pitchFamily="2" charset="-78"/>
                <a:ea typeface="Times New Roman" panose="02020603050405020304" pitchFamily="18" charset="0"/>
                <a:cs typeface="Jameel Noori Nastaleeq" pitchFamily="2" charset="-78"/>
              </a:rPr>
              <a:t>تعلیمی اور تدریسی مقاصد کا تقابلی مطالعہ کر سکیں </a:t>
            </a:r>
            <a:r>
              <a:rPr lang="ur-PK" sz="6000" dirty="0" smtClean="0">
                <a:latin typeface="Jameel Noori Nastaleeq" pitchFamily="2" charset="-78"/>
                <a:ea typeface="Times New Roman" panose="02020603050405020304" pitchFamily="18" charset="0"/>
                <a:cs typeface="Jameel Noori Nastaleeq" pitchFamily="2" charset="-78"/>
              </a:rPr>
              <a:t>گے</a:t>
            </a:r>
            <a:endParaRPr lang="en-US" sz="6000" dirty="0" smtClean="0">
              <a:latin typeface="Jameel Noori Nastaleeq" pitchFamily="2" charset="-78"/>
              <a:ea typeface="Times New Roman" panose="02020603050405020304" pitchFamily="18" charset="0"/>
              <a:cs typeface="Jameel Noori Nastaleeq" pitchFamily="2" charset="-78"/>
            </a:endParaRPr>
          </a:p>
          <a:p>
            <a:pPr lvl="0" algn="r" rtl="1">
              <a:lnSpc>
                <a:spcPct val="107000"/>
              </a:lnSpc>
            </a:pPr>
            <a:endParaRPr lang="en-AE" sz="5400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CE6D4B90-3252-242F-E259-B700646F49D6}"/>
              </a:ext>
            </a:extLst>
          </p:cNvPr>
          <p:cNvSpPr/>
          <p:nvPr/>
        </p:nvSpPr>
        <p:spPr>
          <a:xfrm>
            <a:off x="16576397" y="-190500"/>
            <a:ext cx="1307829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7E67ECAE-BFE5-2134-09E8-C59583C26F64}"/>
              </a:ext>
            </a:extLst>
          </p:cNvPr>
          <p:cNvSpPr/>
          <p:nvPr/>
        </p:nvSpPr>
        <p:spPr>
          <a:xfrm>
            <a:off x="16576397" y="-190500"/>
            <a:ext cx="1307829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  <p:sp>
        <p:nvSpPr>
          <p:cNvPr id="4" name="Rectangle 3"/>
          <p:cNvSpPr/>
          <p:nvPr/>
        </p:nvSpPr>
        <p:spPr>
          <a:xfrm>
            <a:off x="2286000" y="1117329"/>
            <a:ext cx="15163800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393"/>
            <a:r>
              <a:rPr lang="ur-PK" sz="6100" b="1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تعلیم </a:t>
            </a:r>
            <a:r>
              <a:rPr lang="ur-PK" sz="6100" b="1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اور تدریس کا </a:t>
            </a:r>
            <a:r>
              <a:rPr lang="ur-PK" sz="6100" b="1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تصور</a:t>
            </a:r>
            <a:endParaRPr lang="en-US" sz="6100" b="1" dirty="0" smtClean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  <a:p>
            <a:pPr lvl="0" algn="r" defTabSz="914393"/>
            <a:r>
              <a:rPr lang="en-US" sz="6100" b="1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 (Education)</a:t>
            </a:r>
            <a:r>
              <a:rPr lang="ur-PK" sz="6100" b="1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تعلیم </a:t>
            </a:r>
            <a:endParaRPr lang="en-US" sz="6100" b="1" dirty="0" smtClean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  <a:p>
            <a:pPr lvl="0" algn="r" defTabSz="914393"/>
            <a:r>
              <a:rPr lang="ur-PK" sz="61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• </a:t>
            </a:r>
            <a:r>
              <a:rPr lang="ur-PK" sz="61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ایک </a:t>
            </a:r>
            <a:r>
              <a:rPr lang="ur-PK" sz="61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بامقصد اور مسلسل سماجی عمل </a:t>
            </a:r>
            <a:endParaRPr lang="en-US" sz="6100" dirty="0" smtClean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  <a:p>
            <a:pPr lvl="0" algn="r" defTabSz="914393"/>
            <a:r>
              <a:rPr lang="ur-PK" sz="61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• محض </a:t>
            </a:r>
            <a:r>
              <a:rPr lang="ur-PK" sz="61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معلومات کی فراہمی </a:t>
            </a:r>
            <a:r>
              <a:rPr lang="ur-PK" sz="61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نہیں</a:t>
            </a:r>
            <a:endParaRPr lang="en-US" sz="6100" dirty="0" smtClean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  <a:p>
            <a:pPr lvl="0" algn="r" defTabSz="914393"/>
            <a:r>
              <a:rPr lang="ur-PK" sz="61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• </a:t>
            </a:r>
            <a:r>
              <a:rPr lang="ur-PK" sz="61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شخصیت </a:t>
            </a:r>
            <a:r>
              <a:rPr lang="ur-PK" sz="61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سازی اور فکری نشوونما کا ذریعہ</a:t>
            </a:r>
          </a:p>
          <a:p>
            <a:pPr lvl="0" algn="r" defTabSz="914393"/>
            <a:r>
              <a:rPr lang="ur-PK" sz="61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• اخلاقی، سماجی اور عملی صلاحیتوں کا فروغ</a:t>
            </a:r>
          </a:p>
          <a:p>
            <a:pPr lvl="0" algn="r" defTabSz="914393"/>
            <a:r>
              <a:rPr lang="ur-PK" sz="61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• ذمہ دار شہری کی تشکیل</a:t>
            </a:r>
          </a:p>
        </p:txBody>
      </p:sp>
    </p:spTree>
    <p:extLst>
      <p:ext uri="{BB962C8B-B14F-4D97-AF65-F5344CB8AC3E}">
        <p14:creationId xmlns:p14="http://schemas.microsoft.com/office/powerpoint/2010/main" val="165416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181100"/>
            <a:ext cx="16687800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meel Noori Nastaleeq" pitchFamily="2" charset="-78"/>
                <a:cs typeface="Jameel Noori Nastaleeq" pitchFamily="2" charset="-78"/>
              </a:rPr>
              <a:t>(Teaching)</a:t>
            </a:r>
            <a:r>
              <a:rPr kumimoji="0" lang="ur-PK" sz="6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meel Noori Nastaleeq" pitchFamily="2" charset="-78"/>
                <a:cs typeface="Jameel Noori Nastaleeq" pitchFamily="2" charset="-78"/>
              </a:rPr>
              <a:t>تدریس</a:t>
            </a:r>
            <a:endParaRPr kumimoji="0" lang="en-US" sz="6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ameel Noori Nastaleeq" pitchFamily="2" charset="-78"/>
              <a:cs typeface="Jameel Noori Nastaleeq" pitchFamily="2" charset="-78"/>
            </a:endParaRPr>
          </a:p>
          <a:p>
            <a:pPr lvl="0" algn="r"/>
            <a:r>
              <a:rPr lang="ur-PK" sz="6100" kern="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• </a:t>
            </a:r>
            <a:r>
              <a:rPr lang="ur-PK" sz="6100" kern="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سیکھنے </a:t>
            </a:r>
            <a:r>
              <a:rPr lang="ur-PK" sz="6100" kern="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کو مؤثر بنانے کا منظم عمل </a:t>
            </a:r>
            <a:endParaRPr lang="en-US" sz="6100" kern="0" dirty="0" smtClean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  <a:p>
            <a:pPr lvl="0" algn="r"/>
            <a:r>
              <a:rPr lang="ur-PK" sz="6100" kern="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• </a:t>
            </a:r>
            <a:r>
              <a:rPr lang="ur-PK" sz="61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تعلیم </a:t>
            </a:r>
            <a:r>
              <a:rPr lang="ur-PK" sz="61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ایک وسیع اور ہمہ گیر </a:t>
            </a:r>
            <a:r>
              <a:rPr lang="ur-PK" sz="61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تصور، </a:t>
            </a:r>
            <a:r>
              <a:rPr lang="ur-PK" sz="61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جبکہ تدریس اُس کے حصول کا مؤثر ذریعہ</a:t>
            </a:r>
            <a:endParaRPr lang="en-US" sz="6100" dirty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  <a:p>
            <a:pPr lvl="0" algn="r" defTabSz="914393"/>
            <a:r>
              <a:rPr lang="ur-PK" sz="6100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•طلبہ </a:t>
            </a:r>
            <a:r>
              <a:rPr lang="ur-PK" sz="61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کی رہنمائی اور معاونت کا ذریعہ</a:t>
            </a:r>
          </a:p>
          <a:p>
            <a:pPr lvl="0" algn="r" defTabSz="914393"/>
            <a:r>
              <a:rPr lang="ur-PK" sz="61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• علم، فہم اور مہارتوں کی منتقلی</a:t>
            </a:r>
          </a:p>
          <a:p>
            <a:pPr lvl="0" algn="r" defTabSz="914393"/>
            <a:r>
              <a:rPr lang="ur-PK" sz="61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• تعلیمی مقاصد کے حصول کا بنیادی وسیلہ</a:t>
            </a:r>
          </a:p>
          <a:p>
            <a:pPr lvl="0" algn="r" defTabSz="914393"/>
            <a:endParaRPr lang="ur-PK" sz="6100" dirty="0" smtClean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959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18940285-D82F-E3C0-5DF6-D6233759669B}"/>
              </a:ext>
            </a:extLst>
          </p:cNvPr>
          <p:cNvSpPr/>
          <p:nvPr/>
        </p:nvSpPr>
        <p:spPr>
          <a:xfrm>
            <a:off x="16576397" y="-190500"/>
            <a:ext cx="1307829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457200" y="1714500"/>
            <a:ext cx="16535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r-PK" sz="6000" b="1" dirty="0">
                <a:latin typeface="Jameel Noori Nastaleeq" pitchFamily="2" charset="-78"/>
                <a:cs typeface="Jameel Noori Nastaleeq" pitchFamily="2" charset="-78"/>
              </a:rPr>
              <a:t>تدریس کے </a:t>
            </a:r>
            <a:r>
              <a:rPr lang="ur-PK" sz="6000" b="1" dirty="0" smtClean="0">
                <a:latin typeface="Jameel Noori Nastaleeq" pitchFamily="2" charset="-78"/>
                <a:cs typeface="Jameel Noori Nastaleeq" pitchFamily="2" charset="-78"/>
              </a:rPr>
              <a:t>اہم نظریات</a:t>
            </a:r>
            <a:endParaRPr lang="en-US" sz="6000" b="1" dirty="0" smtClean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en-US" sz="6000" dirty="0">
                <a:latin typeface="Jameel Noori Nastaleeq" pitchFamily="2" charset="-78"/>
                <a:cs typeface="Jameel Noori Nastaleeq" pitchFamily="2" charset="-78"/>
              </a:rPr>
              <a:t>(Teaching as an Art)</a:t>
            </a:r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• 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تدریس بطورِ  فن </a:t>
            </a:r>
            <a:endParaRPr lang="en-US" sz="6000" dirty="0" smtClean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en-US" sz="6000" dirty="0">
                <a:latin typeface="Jameel Noori Nastaleeq" pitchFamily="2" charset="-78"/>
                <a:cs typeface="Jameel Noori Nastaleeq" pitchFamily="2" charset="-78"/>
              </a:rPr>
              <a:t>(Teaching as a Science)</a:t>
            </a:r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• 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تدریس </a:t>
            </a:r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بطورِ سائنس </a:t>
            </a:r>
            <a:endParaRPr lang="en-US" sz="6000" dirty="0" smtClean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en-US" sz="6000" dirty="0">
                <a:latin typeface="Jameel Noori Nastaleeq" pitchFamily="2" charset="-78"/>
                <a:cs typeface="Jameel Noori Nastaleeq" pitchFamily="2" charset="-78"/>
              </a:rPr>
              <a:t> (Teaching as a social process)</a:t>
            </a:r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• 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تدریس بطورِ سماجی عمل </a:t>
            </a:r>
            <a:endParaRPr lang="en-US" sz="6000" dirty="0" smtClean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en-US" sz="6000" dirty="0" smtClean="0">
                <a:latin typeface="Jameel Noori Nastaleeq" pitchFamily="2" charset="-78"/>
                <a:cs typeface="Jameel Noori Nastaleeq" pitchFamily="2" charset="-78"/>
              </a:rPr>
              <a:t>(Teaching as </a:t>
            </a:r>
            <a:r>
              <a:rPr lang="en-US" sz="6000" dirty="0">
                <a:latin typeface="Jameel Noori Nastaleeq" pitchFamily="2" charset="-78"/>
                <a:cs typeface="Jameel Noori Nastaleeq" pitchFamily="2" charset="-78"/>
              </a:rPr>
              <a:t>a purposeful process)</a:t>
            </a:r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• 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تدریس بطورِ بامقصد عمل </a:t>
            </a:r>
            <a:endParaRPr lang="en-US" sz="6000" dirty="0" smtClean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en-US" sz="6000" dirty="0">
                <a:latin typeface="Jameel Noori Nastaleeq" pitchFamily="2" charset="-78"/>
                <a:cs typeface="Jameel Noori Nastaleeq" pitchFamily="2" charset="-78"/>
              </a:rPr>
              <a:t>(Teaching as a communicative </a:t>
            </a:r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• 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تدریس بطورِ ترسیلی اور لسانی </a:t>
            </a:r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عمل</a:t>
            </a:r>
          </a:p>
          <a:p>
            <a:pPr algn="r"/>
            <a:r>
              <a:rPr lang="en-US" sz="6000" dirty="0" smtClean="0">
                <a:latin typeface="Jameel Noori Nastaleeq" pitchFamily="2" charset="-78"/>
                <a:cs typeface="Jameel Noori Nastaleeq" pitchFamily="2" charset="-78"/>
              </a:rPr>
              <a:t>and </a:t>
            </a:r>
            <a:r>
              <a:rPr lang="en-US" sz="6000" dirty="0">
                <a:latin typeface="Jameel Noori Nastaleeq" pitchFamily="2" charset="-78"/>
                <a:cs typeface="Jameel Noori Nastaleeq" pitchFamily="2" charset="-78"/>
              </a:rPr>
              <a:t>linguistic process)</a:t>
            </a:r>
          </a:p>
        </p:txBody>
      </p:sp>
    </p:spTree>
    <p:extLst>
      <p:ext uri="{BB962C8B-B14F-4D97-AF65-F5344CB8AC3E}">
        <p14:creationId xmlns:p14="http://schemas.microsoft.com/office/powerpoint/2010/main" val="362348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DF851833-C1E7-47F6-218C-A544754E3C1D}"/>
              </a:ext>
            </a:extLst>
          </p:cNvPr>
          <p:cNvSpPr/>
          <p:nvPr/>
        </p:nvSpPr>
        <p:spPr>
          <a:xfrm>
            <a:off x="16576397" y="-190500"/>
            <a:ext cx="1307829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518160" y="1117329"/>
            <a:ext cx="17068800" cy="749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393"/>
            <a:r>
              <a:rPr lang="en-US" sz="60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 </a:t>
            </a:r>
            <a:r>
              <a:rPr lang="en-US" sz="6000" b="1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(Goals</a:t>
            </a:r>
            <a:r>
              <a:rPr lang="en-US" sz="6000" b="1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)</a:t>
            </a:r>
            <a:r>
              <a:rPr lang="en-US" sz="6000" b="1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 </a:t>
            </a:r>
            <a:r>
              <a:rPr lang="ur-PK" sz="6000" b="1" dirty="0" smtClean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 </a:t>
            </a:r>
            <a:r>
              <a:rPr lang="ur-PK" sz="6000" b="1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اہداف</a:t>
            </a:r>
          </a:p>
          <a:p>
            <a:pPr algn="r"/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تعلیم 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کی طویل مدتی </a:t>
            </a:r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سمت</a:t>
            </a:r>
            <a:r>
              <a:rPr lang="en-US" sz="6000" dirty="0" smtClean="0">
                <a:latin typeface="Jameel Noori Nastaleeq" pitchFamily="2" charset="-78"/>
                <a:cs typeface="Jameel Noori Nastaleeq" pitchFamily="2" charset="-78"/>
              </a:rPr>
              <a:t> </a:t>
            </a:r>
            <a:r>
              <a:rPr lang="ur-PK" sz="6000" dirty="0">
                <a:solidFill>
                  <a:prstClr val="black"/>
                </a:solidFill>
                <a:latin typeface="Jameel Noori Nastaleeq" pitchFamily="2" charset="-78"/>
                <a:cs typeface="Jameel Noori Nastaleeq" pitchFamily="2" charset="-78"/>
              </a:rPr>
              <a:t>•</a:t>
            </a:r>
            <a:endParaRPr lang="ur-PK" sz="6000" dirty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•شخصیت 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اور کردار کی ہمہ جہت تشکیل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•معاشرتی </a:t>
            </a:r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اور 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اخلاقی شعور کی نشوونما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•زندگی کے بڑے تعلیمی مقاصد کا تعین </a:t>
            </a:r>
          </a:p>
          <a:p>
            <a:pPr algn="r"/>
            <a:r>
              <a:rPr lang="ur-PK" sz="6000" b="1" dirty="0">
                <a:latin typeface="Jameel Noori Nastaleeq" pitchFamily="2" charset="-78"/>
                <a:cs typeface="Jameel Noori Nastaleeq" pitchFamily="2" charset="-78"/>
              </a:rPr>
              <a:t>مثال: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/>
            </a:r>
            <a:br>
              <a:rPr lang="ur-PK" sz="6000" dirty="0">
                <a:latin typeface="Jameel Noori Nastaleeq" pitchFamily="2" charset="-78"/>
                <a:cs typeface="Jameel Noori Nastaleeq" pitchFamily="2" charset="-78"/>
              </a:rPr>
            </a:b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ایک ذمہ دار اور مؤثر استاد تیار کرنا</a:t>
            </a:r>
          </a:p>
          <a:p>
            <a:pPr lvl="0" algn="r" defTabSz="914393"/>
            <a:endParaRPr lang="ur-PK" sz="6100" dirty="0" smtClean="0">
              <a:solidFill>
                <a:prstClr val="black"/>
              </a:solidFill>
              <a:latin typeface="Jameel Noori Nastaleeq" pitchFamily="2" charset="-78"/>
              <a:cs typeface="Jameel Noori Nastaleeq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412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3F09D414-7715-9A28-FA97-487B4C7A8F17}"/>
              </a:ext>
            </a:extLst>
          </p:cNvPr>
          <p:cNvSpPr/>
          <p:nvPr/>
        </p:nvSpPr>
        <p:spPr>
          <a:xfrm>
            <a:off x="16576397" y="-190500"/>
            <a:ext cx="1307829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  <p:sp>
        <p:nvSpPr>
          <p:cNvPr id="4" name="Rectangle 3"/>
          <p:cNvSpPr/>
          <p:nvPr/>
        </p:nvSpPr>
        <p:spPr>
          <a:xfrm>
            <a:off x="510626" y="1790700"/>
            <a:ext cx="173736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r-PK" sz="6000" b="1" dirty="0" smtClean="0">
                <a:latin typeface="Jameel Noori Nastaleeq" pitchFamily="2" charset="-78"/>
                <a:cs typeface="Jameel Noori Nastaleeq" pitchFamily="2" charset="-78"/>
              </a:rPr>
              <a:t> </a:t>
            </a:r>
            <a:r>
              <a:rPr lang="en-US" sz="6000" b="1" dirty="0" smtClean="0">
                <a:latin typeface="Jameel Noori Nastaleeq" pitchFamily="2" charset="-78"/>
                <a:cs typeface="Jameel Noori Nastaleeq" pitchFamily="2" charset="-78"/>
              </a:rPr>
              <a:t>(Objectives)</a:t>
            </a:r>
            <a:r>
              <a:rPr lang="ur-PK" sz="6000" b="1" dirty="0">
                <a:latin typeface="Jameel Noori Nastaleeq" pitchFamily="2" charset="-78"/>
                <a:cs typeface="Jameel Noori Nastaleeq" pitchFamily="2" charset="-78"/>
              </a:rPr>
              <a:t> </a:t>
            </a:r>
            <a:r>
              <a:rPr lang="ur-PK" sz="6000" b="1" dirty="0" smtClean="0">
                <a:latin typeface="Jameel Noori Nastaleeq" pitchFamily="2" charset="-78"/>
                <a:cs typeface="Jameel Noori Nastaleeq" pitchFamily="2" charset="-78"/>
              </a:rPr>
              <a:t>مقاصد</a:t>
            </a:r>
            <a:endParaRPr lang="en-US" sz="6000" b="1" dirty="0" smtClean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en-US" sz="6000" dirty="0" smtClean="0">
                <a:latin typeface="Jameel Noori Nastaleeq" pitchFamily="2" charset="-78"/>
                <a:cs typeface="Jameel Noori Nastaleeq" pitchFamily="2" charset="-78"/>
              </a:rPr>
              <a:t>     </a:t>
            </a:r>
          </a:p>
          <a:p>
            <a:pPr algn="r"/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. 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تدریسی عمل کے واضح اور منظم مراحل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. مخصوص تعلیمی نتائج کا تعین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. سیکھنے کے قابلِ پیمائش اشاریے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. تدریس کی منصوبہ بندی میں رہنمائی</a:t>
            </a:r>
          </a:p>
          <a:p>
            <a:pPr algn="r"/>
            <a:r>
              <a:rPr lang="ur-PK" sz="6000" b="1" dirty="0" smtClean="0">
                <a:latin typeface="Jameel Noori Nastaleeq" pitchFamily="2" charset="-78"/>
                <a:cs typeface="Jameel Noori Nastaleeq" pitchFamily="2" charset="-78"/>
              </a:rPr>
              <a:t>مثال</a:t>
            </a:r>
            <a:r>
              <a:rPr lang="ur-PK" sz="6000" b="1" dirty="0">
                <a:latin typeface="Jameel Noori Nastaleeq" pitchFamily="2" charset="-78"/>
                <a:cs typeface="Jameel Noori Nastaleeq" pitchFamily="2" charset="-78"/>
              </a:rPr>
              <a:t>: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/>
            </a:r>
            <a:br>
              <a:rPr lang="ur-PK" sz="6000" dirty="0">
                <a:latin typeface="Jameel Noori Nastaleeq" pitchFamily="2" charset="-78"/>
                <a:cs typeface="Jameel Noori Nastaleeq" pitchFamily="2" charset="-78"/>
              </a:rPr>
            </a:b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طلبہ سبق بندی کے مراحل بیان کر سکیں</a:t>
            </a:r>
          </a:p>
        </p:txBody>
      </p:sp>
    </p:spTree>
    <p:extLst>
      <p:ext uri="{BB962C8B-B14F-4D97-AF65-F5344CB8AC3E}">
        <p14:creationId xmlns:p14="http://schemas.microsoft.com/office/powerpoint/2010/main" val="214771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8E82F754-DB15-66DD-5395-BCD206095922}"/>
              </a:ext>
            </a:extLst>
          </p:cNvPr>
          <p:cNvSpPr/>
          <p:nvPr/>
        </p:nvSpPr>
        <p:spPr>
          <a:xfrm>
            <a:off x="16576397" y="-190500"/>
            <a:ext cx="1307829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990600" y="1714500"/>
            <a:ext cx="1669691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0" b="1" dirty="0" smtClean="0">
                <a:latin typeface="Jameel Noori Nastaleeq" pitchFamily="2" charset="-78"/>
                <a:cs typeface="Jameel Noori Nastaleeq" pitchFamily="2" charset="-78"/>
              </a:rPr>
              <a:t>(Aims)</a:t>
            </a:r>
            <a:r>
              <a:rPr lang="ur-PK" sz="6000" b="1" dirty="0">
                <a:latin typeface="Jameel Noori Nastaleeq" pitchFamily="2" charset="-78"/>
                <a:cs typeface="Jameel Noori Nastaleeq" pitchFamily="2" charset="-78"/>
              </a:rPr>
              <a:t> اغراض </a:t>
            </a:r>
            <a:endParaRPr lang="en-US" sz="6000" b="1" dirty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• تدریس کے فوری اور عملی نتائج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• مخصوص صلاحیت یا رویّے کا اظہار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• مختصر مدتی تعلیمی کامیابی 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• کلاس روم کارکردگی کی جانچ </a:t>
            </a:r>
            <a:endParaRPr lang="ur-PK" sz="6000" dirty="0" smtClean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ur-PK" sz="6000" b="1" dirty="0" smtClean="0">
                <a:latin typeface="Jameel Noori Nastaleeq" pitchFamily="2" charset="-78"/>
                <a:cs typeface="Jameel Noori Nastaleeq" pitchFamily="2" charset="-78"/>
              </a:rPr>
              <a:t>مثال:</a:t>
            </a:r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/>
            </a:r>
            <a:b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</a:br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طلبہ درست تلفظ کے ساتھ عبارت پڑھ سکیں</a:t>
            </a:r>
            <a:endParaRPr lang="ur-PK" sz="6000" dirty="0">
              <a:latin typeface="Jameel Noori Nastaleeq" pitchFamily="2" charset="-78"/>
              <a:cs typeface="Jameel Noori Nastaleeq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4116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8D1A0BAF-F426-9541-FF36-16C41CE20547}"/>
              </a:ext>
            </a:extLst>
          </p:cNvPr>
          <p:cNvSpPr/>
          <p:nvPr/>
        </p:nvSpPr>
        <p:spPr>
          <a:xfrm>
            <a:off x="16576397" y="-190500"/>
            <a:ext cx="1307829" cy="1307829"/>
          </a:xfrm>
          <a:custGeom>
            <a:avLst/>
            <a:gdLst/>
            <a:ahLst/>
            <a:cxnLst/>
            <a:rect l="l" t="t" r="r" b="b"/>
            <a:pathLst>
              <a:path w="1307829" h="1307829">
                <a:moveTo>
                  <a:pt x="0" y="0"/>
                </a:moveTo>
                <a:lnTo>
                  <a:pt x="1307829" y="0"/>
                </a:lnTo>
                <a:lnTo>
                  <a:pt x="1307829" y="1307829"/>
                </a:lnTo>
                <a:lnTo>
                  <a:pt x="0" y="1307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101" t="-12168" r="-33161" b="-17733"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457200" y="1117329"/>
            <a:ext cx="17427026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r-PK" sz="6000" b="1" dirty="0" smtClean="0">
                <a:latin typeface="Jameel Noori Nastaleeq" pitchFamily="2" charset="-78"/>
                <a:cs typeface="Jameel Noori Nastaleeq" pitchFamily="2" charset="-78"/>
              </a:rPr>
              <a:t>تدریس </a:t>
            </a:r>
            <a:r>
              <a:rPr lang="ur-PK" sz="6000" b="1" dirty="0">
                <a:latin typeface="Jameel Noori Nastaleeq" pitchFamily="2" charset="-78"/>
                <a:cs typeface="Jameel Noori Nastaleeq" pitchFamily="2" charset="-78"/>
              </a:rPr>
              <a:t>میں مقاصد کی </a:t>
            </a:r>
            <a:r>
              <a:rPr lang="ur-PK" sz="6000" b="1" dirty="0" smtClean="0">
                <a:latin typeface="Jameel Noori Nastaleeq" pitchFamily="2" charset="-78"/>
                <a:cs typeface="Jameel Noori Nastaleeq" pitchFamily="2" charset="-78"/>
              </a:rPr>
              <a:t>اقسام</a:t>
            </a:r>
            <a:endParaRPr lang="en-US" sz="6000" b="1" dirty="0" smtClean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en-US" sz="6000" dirty="0" smtClean="0">
                <a:latin typeface="Jameel Noori Nastaleeq" pitchFamily="2" charset="-78"/>
                <a:cs typeface="Jameel Noori Nastaleeq" pitchFamily="2" charset="-78"/>
              </a:rPr>
              <a:t> </a:t>
            </a:r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تعلیمی 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مقاصد</a:t>
            </a:r>
          </a:p>
          <a:p>
            <a:pPr algn="r"/>
            <a:r>
              <a:rPr lang="ur-PK" sz="6000" dirty="0" smtClean="0">
                <a:latin typeface="Jameel Noori Nastaleeq" pitchFamily="2" charset="-78"/>
                <a:cs typeface="Jameel Noori Nastaleeq" pitchFamily="2" charset="-78"/>
              </a:rPr>
              <a:t> </a:t>
            </a:r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تدریسی مقاصد </a:t>
            </a:r>
          </a:p>
          <a:p>
            <a:pPr algn="r"/>
            <a:endParaRPr lang="en-US" sz="6000" dirty="0" smtClean="0">
              <a:latin typeface="Jameel Noori Nastaleeq" pitchFamily="2" charset="-78"/>
              <a:cs typeface="Jameel Noori Nastaleeq" pitchFamily="2" charset="-78"/>
            </a:endParaRPr>
          </a:p>
          <a:p>
            <a:pPr algn="r"/>
            <a:r>
              <a:rPr lang="en-US" sz="6000" b="1" dirty="0" smtClean="0">
                <a:latin typeface="Jameel Noori Nastaleeq" pitchFamily="2" charset="-78"/>
                <a:cs typeface="Jameel Noori Nastaleeq" pitchFamily="2" charset="-78"/>
              </a:rPr>
              <a:t>(</a:t>
            </a:r>
            <a:r>
              <a:rPr lang="en-US" sz="6000" b="1" dirty="0">
                <a:latin typeface="Jameel Noori Nastaleeq" pitchFamily="2" charset="-78"/>
                <a:cs typeface="Jameel Noori Nastaleeq" pitchFamily="2" charset="-78"/>
              </a:rPr>
              <a:t>Educational </a:t>
            </a:r>
            <a:r>
              <a:rPr lang="en-US" sz="6000" b="1" dirty="0" smtClean="0">
                <a:latin typeface="Jameel Noori Nastaleeq" pitchFamily="2" charset="-78"/>
                <a:cs typeface="Jameel Noori Nastaleeq" pitchFamily="2" charset="-78"/>
              </a:rPr>
              <a:t>Objectives)</a:t>
            </a:r>
            <a:r>
              <a:rPr lang="ur-PK" sz="6000" b="1" dirty="0" smtClean="0">
                <a:latin typeface="Jameel Noori Nastaleeq" pitchFamily="2" charset="-78"/>
                <a:cs typeface="Jameel Noori Nastaleeq" pitchFamily="2" charset="-78"/>
              </a:rPr>
              <a:t>تعلیمی </a:t>
            </a:r>
            <a:r>
              <a:rPr lang="ur-PK" sz="6000" b="1" dirty="0">
                <a:latin typeface="Jameel Noori Nastaleeq" pitchFamily="2" charset="-78"/>
                <a:cs typeface="Jameel Noori Nastaleeq" pitchFamily="2" charset="-78"/>
              </a:rPr>
              <a:t>مقاصد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• طلبہ کی ہمہ جہت شخصیت کی تشکیل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•  اخلاقی، سماجی، ذہنی اور عملی نشوونما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•  طویل مدتی تعلیمی نتائج پر توجہ</a:t>
            </a:r>
          </a:p>
          <a:p>
            <a:pPr algn="r"/>
            <a:r>
              <a:rPr lang="ur-PK" sz="6000" dirty="0">
                <a:latin typeface="Jameel Noori Nastaleeq" pitchFamily="2" charset="-78"/>
                <a:cs typeface="Jameel Noori Nastaleeq" pitchFamily="2" charset="-78"/>
              </a:rPr>
              <a:t>•  پورے نظامِ تعلیم کی رہنمائی</a:t>
            </a:r>
          </a:p>
        </p:txBody>
      </p:sp>
    </p:spTree>
    <p:extLst>
      <p:ext uri="{BB962C8B-B14F-4D97-AF65-F5344CB8AC3E}">
        <p14:creationId xmlns:p14="http://schemas.microsoft.com/office/powerpoint/2010/main" val="1289890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518</Words>
  <Application>Microsoft Office PowerPoint</Application>
  <PresentationFormat>Custom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Times New Roman</vt:lpstr>
      <vt:lpstr>Inter Bold</vt:lpstr>
      <vt:lpstr>Calibri</vt:lpstr>
      <vt:lpstr>Jameel Noori Nastaleeq</vt:lpstr>
      <vt:lpstr>Inter</vt:lpstr>
      <vt:lpstr>Wingdings</vt:lpstr>
      <vt:lpstr>Inter Bold Italics</vt:lpstr>
      <vt:lpstr>Old Standard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Template_MBA Counselling Classes</dc:title>
  <dc:creator>CDOE Director</dc:creator>
  <cp:lastModifiedBy>DELL</cp:lastModifiedBy>
  <cp:revision>73</cp:revision>
  <dcterms:created xsi:type="dcterms:W3CDTF">2006-08-16T00:00:00Z</dcterms:created>
  <dcterms:modified xsi:type="dcterms:W3CDTF">2026-05-20T16:43:04Z</dcterms:modified>
  <dc:identifier>DAG5qUTwqTE</dc:identifier>
</cp:coreProperties>
</file>