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68" r:id="rId13"/>
  </p:sldIdLst>
  <p:sldSz cx="18288000" cy="10287000"/>
  <p:notesSz cx="6858000" cy="9144000"/>
  <p:embeddedFontLst>
    <p:embeddedFont>
      <p:font typeface="Inter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Jameel Noori Nastaleeq" pitchFamily="2" charset="-78"/>
      <p:regular r:id="rId20"/>
    </p:embeddedFont>
    <p:embeddedFont>
      <p:font typeface="Inter" charset="0"/>
      <p:regular r:id="rId21"/>
    </p:embeddedFont>
    <p:embeddedFont>
      <p:font typeface="Inter Bold Italics" charset="0"/>
      <p:regular r:id="rId22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C0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21CA3-5120-44E4-AF2A-6E68B57C674D}" v="9" dt="2026-01-15T07:54:30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>
        <p:scale>
          <a:sx n="46" d="100"/>
          <a:sy n="46" d="100"/>
        </p:scale>
        <p:origin x="-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DOE Director" userId="de4984021009a650" providerId="LiveId" clId="{348650B8-6778-4D11-8CF9-4B3F1AB76876}"/>
    <pc:docChg chg="custSel addSld delSld modSld">
      <pc:chgData name="CDOE Director" userId="de4984021009a650" providerId="LiveId" clId="{348650B8-6778-4D11-8CF9-4B3F1AB76876}" dt="2026-01-15T07:54:30.135" v="71"/>
      <pc:docMkLst>
        <pc:docMk/>
      </pc:docMkLst>
      <pc:sldChg chg="addSp modSp">
        <pc:chgData name="CDOE Director" userId="de4984021009a650" providerId="LiveId" clId="{348650B8-6778-4D11-8CF9-4B3F1AB76876}" dt="2026-01-15T07:53:59.666" v="56"/>
        <pc:sldMkLst>
          <pc:docMk/>
          <pc:sldMk cId="0" sldId="257"/>
        </pc:sldMkLst>
        <pc:spChg chg="add mod">
          <ac:chgData name="CDOE Director" userId="de4984021009a650" providerId="LiveId" clId="{348650B8-6778-4D11-8CF9-4B3F1AB76876}" dt="2026-01-15T07:53:59.666" v="56"/>
          <ac:spMkLst>
            <pc:docMk/>
            <pc:sldMk cId="0" sldId="257"/>
            <ac:spMk id="3" creationId="{CE6D4B90-3252-242F-E259-B700646F49D6}"/>
          </ac:spMkLst>
        </pc:spChg>
      </pc:sldChg>
      <pc:sldChg chg="del">
        <pc:chgData name="CDOE Director" userId="de4984021009a650" providerId="LiveId" clId="{348650B8-6778-4D11-8CF9-4B3F1AB76876}" dt="2026-01-15T07:52:20.374" v="0" actId="47"/>
        <pc:sldMkLst>
          <pc:docMk/>
          <pc:sldMk cId="0" sldId="258"/>
        </pc:sldMkLst>
      </pc:sldChg>
      <pc:sldChg chg="del">
        <pc:chgData name="CDOE Director" userId="de4984021009a650" providerId="LiveId" clId="{348650B8-6778-4D11-8CF9-4B3F1AB76876}" dt="2026-01-15T07:52:21.029" v="1" actId="47"/>
        <pc:sldMkLst>
          <pc:docMk/>
          <pc:sldMk cId="0" sldId="259"/>
        </pc:sldMkLst>
      </pc:sldChg>
      <pc:sldChg chg="del">
        <pc:chgData name="CDOE Director" userId="de4984021009a650" providerId="LiveId" clId="{348650B8-6778-4D11-8CF9-4B3F1AB76876}" dt="2026-01-15T07:52:21.784" v="3" actId="47"/>
        <pc:sldMkLst>
          <pc:docMk/>
          <pc:sldMk cId="0" sldId="263"/>
        </pc:sldMkLst>
      </pc:sldChg>
      <pc:sldChg chg="del">
        <pc:chgData name="CDOE Director" userId="de4984021009a650" providerId="LiveId" clId="{348650B8-6778-4D11-8CF9-4B3F1AB76876}" dt="2026-01-15T07:52:24.871" v="7" actId="47"/>
        <pc:sldMkLst>
          <pc:docMk/>
          <pc:sldMk cId="0" sldId="266"/>
        </pc:sldMkLst>
      </pc:sldChg>
      <pc:sldChg chg="del">
        <pc:chgData name="CDOE Director" userId="de4984021009a650" providerId="LiveId" clId="{348650B8-6778-4D11-8CF9-4B3F1AB76876}" dt="2026-01-15T07:52:25.688" v="8" actId="47"/>
        <pc:sldMkLst>
          <pc:docMk/>
          <pc:sldMk cId="0" sldId="267"/>
        </pc:sldMkLst>
      </pc:sldChg>
      <pc:sldChg chg="addSp modSp mod">
        <pc:chgData name="CDOE Director" userId="de4984021009a650" providerId="LiveId" clId="{348650B8-6778-4D11-8CF9-4B3F1AB76876}" dt="2026-01-15T07:54:02.628" v="57"/>
        <pc:sldMkLst>
          <pc:docMk/>
          <pc:sldMk cId="0" sldId="268"/>
        </pc:sldMkLst>
        <pc:spChg chg="mod">
          <ac:chgData name="CDOE Director" userId="de4984021009a650" providerId="LiveId" clId="{348650B8-6778-4D11-8CF9-4B3F1AB76876}" dt="2026-01-15T07:53:40.032" v="55" actId="20577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CDOE Director" userId="de4984021009a650" providerId="LiveId" clId="{348650B8-6778-4D11-8CF9-4B3F1AB76876}" dt="2026-01-15T07:54:02.628" v="57"/>
          <ac:spMkLst>
            <pc:docMk/>
            <pc:sldMk cId="0" sldId="268"/>
            <ac:spMk id="4" creationId="{B461CB29-BE99-FA0A-24DC-DAB3772C4A32}"/>
          </ac:spMkLst>
        </pc:spChg>
      </pc:sldChg>
      <pc:sldChg chg="del">
        <pc:chgData name="CDOE Director" userId="de4984021009a650" providerId="LiveId" clId="{348650B8-6778-4D11-8CF9-4B3F1AB76876}" dt="2026-01-15T07:52:23.531" v="6" actId="47"/>
        <pc:sldMkLst>
          <pc:docMk/>
          <pc:sldMk cId="64057136" sldId="269"/>
        </pc:sldMkLst>
      </pc:sldChg>
      <pc:sldChg chg="addSp modSp new">
        <pc:chgData name="CDOE Director" userId="de4984021009a650" providerId="LiveId" clId="{348650B8-6778-4D11-8CF9-4B3F1AB76876}" dt="2026-01-15T07:54:16.757" v="65"/>
        <pc:sldMkLst>
          <pc:docMk/>
          <pc:sldMk cId="1654164037" sldId="269"/>
        </pc:sldMkLst>
        <pc:spChg chg="add mod">
          <ac:chgData name="CDOE Director" userId="de4984021009a650" providerId="LiveId" clId="{348650B8-6778-4D11-8CF9-4B3F1AB76876}" dt="2026-01-15T07:54:16.757" v="65"/>
          <ac:spMkLst>
            <pc:docMk/>
            <pc:sldMk cId="1654164037" sldId="269"/>
            <ac:spMk id="2" creationId="{7E67ECAE-BFE5-2134-09E8-C59583C26F64}"/>
          </ac:spMkLst>
        </pc:spChg>
      </pc:sldChg>
      <pc:sldChg chg="addSp modSp new">
        <pc:chgData name="CDOE Director" userId="de4984021009a650" providerId="LiveId" clId="{348650B8-6778-4D11-8CF9-4B3F1AB76876}" dt="2026-01-15T07:54:19.588" v="66"/>
        <pc:sldMkLst>
          <pc:docMk/>
          <pc:sldMk cId="3623488920" sldId="270"/>
        </pc:sldMkLst>
        <pc:spChg chg="add mod">
          <ac:chgData name="CDOE Director" userId="de4984021009a650" providerId="LiveId" clId="{348650B8-6778-4D11-8CF9-4B3F1AB76876}" dt="2026-01-15T07:54:19.588" v="66"/>
          <ac:spMkLst>
            <pc:docMk/>
            <pc:sldMk cId="3623488920" sldId="270"/>
            <ac:spMk id="2" creationId="{18940285-D82F-E3C0-5DF6-D6233759669B}"/>
          </ac:spMkLst>
        </pc:spChg>
      </pc:sldChg>
      <pc:sldChg chg="addSp modSp new">
        <pc:chgData name="CDOE Director" userId="de4984021009a650" providerId="LiveId" clId="{348650B8-6778-4D11-8CF9-4B3F1AB76876}" dt="2026-01-15T07:54:21.500" v="67"/>
        <pc:sldMkLst>
          <pc:docMk/>
          <pc:sldMk cId="119412936" sldId="271"/>
        </pc:sldMkLst>
        <pc:spChg chg="add mod">
          <ac:chgData name="CDOE Director" userId="de4984021009a650" providerId="LiveId" clId="{348650B8-6778-4D11-8CF9-4B3F1AB76876}" dt="2026-01-15T07:54:21.500" v="67"/>
          <ac:spMkLst>
            <pc:docMk/>
            <pc:sldMk cId="119412936" sldId="271"/>
            <ac:spMk id="2" creationId="{DF851833-C1E7-47F6-218C-A544754E3C1D}"/>
          </ac:spMkLst>
        </pc:spChg>
      </pc:sldChg>
      <pc:sldChg chg="del">
        <pc:chgData name="CDOE Director" userId="de4984021009a650" providerId="LiveId" clId="{348650B8-6778-4D11-8CF9-4B3F1AB76876}" dt="2026-01-15T07:52:21.485" v="2" actId="47"/>
        <pc:sldMkLst>
          <pc:docMk/>
          <pc:sldMk cId="54375763" sldId="272"/>
        </pc:sldMkLst>
      </pc:sldChg>
      <pc:sldChg chg="addSp modSp new">
        <pc:chgData name="CDOE Director" userId="de4984021009a650" providerId="LiveId" clId="{348650B8-6778-4D11-8CF9-4B3F1AB76876}" dt="2026-01-15T07:54:23.516" v="68"/>
        <pc:sldMkLst>
          <pc:docMk/>
          <pc:sldMk cId="2147714284" sldId="272"/>
        </pc:sldMkLst>
        <pc:spChg chg="add mod">
          <ac:chgData name="CDOE Director" userId="de4984021009a650" providerId="LiveId" clId="{348650B8-6778-4D11-8CF9-4B3F1AB76876}" dt="2026-01-15T07:54:23.516" v="68"/>
          <ac:spMkLst>
            <pc:docMk/>
            <pc:sldMk cId="2147714284" sldId="272"/>
            <ac:spMk id="2" creationId="{3F09D414-7715-9A28-FA97-487B4C7A8F17}"/>
          </ac:spMkLst>
        </pc:spChg>
      </pc:sldChg>
      <pc:sldChg chg="del">
        <pc:chgData name="CDOE Director" userId="de4984021009a650" providerId="LiveId" clId="{348650B8-6778-4D11-8CF9-4B3F1AB76876}" dt="2026-01-15T07:52:22.057" v="4" actId="47"/>
        <pc:sldMkLst>
          <pc:docMk/>
          <pc:sldMk cId="2435356903" sldId="273"/>
        </pc:sldMkLst>
      </pc:sldChg>
      <pc:sldChg chg="addSp modSp new">
        <pc:chgData name="CDOE Director" userId="de4984021009a650" providerId="LiveId" clId="{348650B8-6778-4D11-8CF9-4B3F1AB76876}" dt="2026-01-15T07:54:26.161" v="69"/>
        <pc:sldMkLst>
          <pc:docMk/>
          <pc:sldMk cId="2734116721" sldId="273"/>
        </pc:sldMkLst>
        <pc:spChg chg="add mod">
          <ac:chgData name="CDOE Director" userId="de4984021009a650" providerId="LiveId" clId="{348650B8-6778-4D11-8CF9-4B3F1AB76876}" dt="2026-01-15T07:54:26.161" v="69"/>
          <ac:spMkLst>
            <pc:docMk/>
            <pc:sldMk cId="2734116721" sldId="273"/>
            <ac:spMk id="2" creationId="{8E82F754-DB15-66DD-5395-BCD206095922}"/>
          </ac:spMkLst>
        </pc:spChg>
      </pc:sldChg>
      <pc:sldChg chg="del">
        <pc:chgData name="CDOE Director" userId="de4984021009a650" providerId="LiveId" clId="{348650B8-6778-4D11-8CF9-4B3F1AB76876}" dt="2026-01-15T07:52:22.740" v="5" actId="47"/>
        <pc:sldMkLst>
          <pc:docMk/>
          <pc:sldMk cId="319806149" sldId="274"/>
        </pc:sldMkLst>
      </pc:sldChg>
      <pc:sldChg chg="addSp modSp new">
        <pc:chgData name="CDOE Director" userId="de4984021009a650" providerId="LiveId" clId="{348650B8-6778-4D11-8CF9-4B3F1AB76876}" dt="2026-01-15T07:54:28.161" v="70"/>
        <pc:sldMkLst>
          <pc:docMk/>
          <pc:sldMk cId="1289890664" sldId="274"/>
        </pc:sldMkLst>
        <pc:spChg chg="add mod">
          <ac:chgData name="CDOE Director" userId="de4984021009a650" providerId="LiveId" clId="{348650B8-6778-4D11-8CF9-4B3F1AB76876}" dt="2026-01-15T07:54:28.161" v="70"/>
          <ac:spMkLst>
            <pc:docMk/>
            <pc:sldMk cId="1289890664" sldId="274"/>
            <ac:spMk id="2" creationId="{8D1A0BAF-F426-9541-FF36-16C41CE20547}"/>
          </ac:spMkLst>
        </pc:spChg>
      </pc:sldChg>
      <pc:sldChg chg="addSp modSp new">
        <pc:chgData name="CDOE Director" userId="de4984021009a650" providerId="LiveId" clId="{348650B8-6778-4D11-8CF9-4B3F1AB76876}" dt="2026-01-15T07:54:30.135" v="71"/>
        <pc:sldMkLst>
          <pc:docMk/>
          <pc:sldMk cId="2462397889" sldId="275"/>
        </pc:sldMkLst>
        <pc:spChg chg="add mod">
          <ac:chgData name="CDOE Director" userId="de4984021009a650" providerId="LiveId" clId="{348650B8-6778-4D11-8CF9-4B3F1AB76876}" dt="2026-01-15T07:54:30.135" v="71"/>
          <ac:spMkLst>
            <pc:docMk/>
            <pc:sldMk cId="2462397889" sldId="275"/>
            <ac:spMk id="2" creationId="{7CC64ADD-B84D-4068-E0AC-9C3B68643F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84F84-DC3E-418E-8FC0-12825846A3E6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D0D04-51E1-4909-A9A7-59E8B1E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D0D04-51E1-4909-A9A7-59E8B1E24B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1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1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6" indent="0">
              <a:buNone/>
              <a:defRPr sz="1100"/>
            </a:lvl3pPr>
            <a:lvl4pPr marL="1371578" indent="0">
              <a:buNone/>
              <a:defRPr sz="900"/>
            </a:lvl4pPr>
            <a:lvl5pPr marL="1828771" indent="0">
              <a:buNone/>
              <a:defRPr sz="900"/>
            </a:lvl5pPr>
            <a:lvl6pPr marL="2285964" indent="0">
              <a:buNone/>
              <a:defRPr sz="900"/>
            </a:lvl6pPr>
            <a:lvl7pPr marL="2743157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3" indent="0">
              <a:buNone/>
              <a:defRPr sz="2900"/>
            </a:lvl2pPr>
            <a:lvl3pPr marL="914386" indent="0">
              <a:buNone/>
              <a:defRPr sz="2300"/>
            </a:lvl3pPr>
            <a:lvl4pPr marL="1371578" indent="0">
              <a:buNone/>
              <a:defRPr sz="2000"/>
            </a:lvl4pPr>
            <a:lvl5pPr marL="1828771" indent="0">
              <a:buNone/>
              <a:defRPr sz="2000"/>
            </a:lvl5pPr>
            <a:lvl6pPr marL="2285964" indent="0">
              <a:buNone/>
              <a:defRPr sz="2000"/>
            </a:lvl6pPr>
            <a:lvl7pPr marL="2743157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6" indent="0">
              <a:buNone/>
              <a:defRPr sz="1100"/>
            </a:lvl3pPr>
            <a:lvl4pPr marL="1371578" indent="0">
              <a:buNone/>
              <a:defRPr sz="900"/>
            </a:lvl4pPr>
            <a:lvl5pPr marL="1828771" indent="0">
              <a:buNone/>
              <a:defRPr sz="900"/>
            </a:lvl5pPr>
            <a:lvl6pPr marL="2285964" indent="0">
              <a:buNone/>
              <a:defRPr sz="900"/>
            </a:lvl6pPr>
            <a:lvl7pPr marL="2743157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4" indent="-342894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9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5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3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6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9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1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7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7683" y="7563169"/>
            <a:ext cx="1239838" cy="1239839"/>
          </a:xfrm>
          <a:custGeom>
            <a:avLst/>
            <a:gdLst/>
            <a:ahLst/>
            <a:cxnLst/>
            <a:rect l="l" t="t" r="r" b="b"/>
            <a:pathLst>
              <a:path w="1239838" h="1239838">
                <a:moveTo>
                  <a:pt x="0" y="0"/>
                </a:moveTo>
                <a:lnTo>
                  <a:pt x="1239838" y="0"/>
                </a:lnTo>
                <a:lnTo>
                  <a:pt x="1239838" y="1239838"/>
                </a:lnTo>
                <a:lnTo>
                  <a:pt x="0" y="123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781800" y="2261847"/>
            <a:ext cx="77724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8"/>
              </a:lnSpc>
            </a:pPr>
            <a:r>
              <a:rPr lang="ur-PK" sz="6000" b="1" dirty="0">
                <a:solidFill>
                  <a:srgbClr val="1F1F1F"/>
                </a:solidFill>
                <a:ea typeface="Calibri" panose="020F0502020204030204" pitchFamily="34" charset="0"/>
                <a:cs typeface="Jameel Noori Nastaleeq" panose="02000503000000000004" pitchFamily="2" charset="-78"/>
              </a:rPr>
              <a:t>تدریسی مقاصد اور درجہ کا نظم و نسق</a:t>
            </a:r>
            <a:endParaRPr lang="ur-PK" sz="6000" b="1" dirty="0">
              <a:solidFill>
                <a:srgbClr val="1F1F1F"/>
              </a:solidFill>
              <a:ea typeface="Calibri" panose="020F0502020204030204" pitchFamily="34" charset="0"/>
              <a:cs typeface="Jameel Noori Nastaleeq" panose="02000503000000000004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37376" y="3695700"/>
            <a:ext cx="795262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5000" b="1" spc="-150" dirty="0" err="1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Programme</a:t>
            </a:r>
            <a:r>
              <a:rPr lang="en-US" sz="5000" b="1" spc="-15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 1</a:t>
            </a:r>
            <a:r>
              <a:rPr lang="en-US" sz="5000" b="1" spc="-150" baseline="3000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st</a:t>
            </a:r>
            <a:r>
              <a:rPr lang="en-US" sz="5000" b="1" spc="-15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 Semester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64" y="4570413"/>
            <a:ext cx="10257036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endParaRPr lang="en-US" sz="3900" b="1" spc="-120" dirty="0">
              <a:solidFill>
                <a:srgbClr val="CA0013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3720"/>
              </a:lnSpc>
            </a:pPr>
            <a:r>
              <a:rPr lang="en-US" sz="3900" b="1" spc="-120" dirty="0" smtClean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Dr Sameena Basu </a:t>
            </a:r>
          </a:p>
          <a:p>
            <a:pPr algn="ctr">
              <a:lnSpc>
                <a:spcPts val="3720"/>
              </a:lnSpc>
            </a:pPr>
            <a:r>
              <a:rPr lang="en-US" sz="3900" b="1" i="1" spc="-120" dirty="0" smtClean="0">
                <a:solidFill>
                  <a:srgbClr val="CA0013"/>
                </a:solidFill>
                <a:latin typeface="Inter Bold"/>
                <a:ea typeface="Inter Bold"/>
                <a:cs typeface="Inter Bold Italics"/>
                <a:sym typeface="Inter Bold"/>
              </a:rPr>
              <a:t>Professor </a:t>
            </a:r>
          </a:p>
          <a:p>
            <a:pPr algn="ctr">
              <a:lnSpc>
                <a:spcPts val="3720"/>
              </a:lnSpc>
            </a:pPr>
            <a:r>
              <a:rPr lang="en-US" sz="3900" b="1" i="1" spc="-120" dirty="0" smtClean="0">
                <a:solidFill>
                  <a:srgbClr val="CA0013"/>
                </a:solidFill>
                <a:latin typeface="Inter Bold"/>
                <a:ea typeface="Inter Bold"/>
                <a:cs typeface="Inter Bold Italics"/>
                <a:sym typeface="Inter Bold"/>
              </a:rPr>
              <a:t>Centre for Distance and Online Education</a:t>
            </a:r>
            <a:endParaRPr lang="en-US" sz="3400" b="1" i="1" spc="-102" dirty="0">
              <a:solidFill>
                <a:srgbClr val="CA0013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  <a:p>
            <a:pPr algn="ctr">
              <a:lnSpc>
                <a:spcPts val="3720"/>
              </a:lnSpc>
            </a:pPr>
            <a:endParaRPr lang="en-US" sz="3400" b="1" i="1" spc="-102" dirty="0">
              <a:solidFill>
                <a:srgbClr val="CA0013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83744" y="6603048"/>
            <a:ext cx="638770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</a:pPr>
            <a:endParaRPr lang="en-US" sz="3000" b="1" spc="-89" dirty="0">
              <a:solidFill>
                <a:srgbClr val="055E0E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5330" y="320443"/>
            <a:ext cx="264694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9"/>
              </a:lnSpc>
            </a:pPr>
            <a:r>
              <a:rPr lang="en-US" sz="2300" spc="-70">
                <a:solidFill>
                  <a:srgbClr val="CA0013"/>
                </a:solidFill>
                <a:latin typeface="Inter"/>
                <a:ea typeface="Inter"/>
                <a:cs typeface="Inter"/>
                <a:sym typeface="Inter"/>
              </a:rPr>
              <a:t>Centre for Distance </a:t>
            </a:r>
          </a:p>
          <a:p>
            <a:pPr algn="ctr">
              <a:lnSpc>
                <a:spcPts val="2139"/>
              </a:lnSpc>
            </a:pPr>
            <a:r>
              <a:rPr lang="en-US" sz="2300" spc="-70">
                <a:solidFill>
                  <a:srgbClr val="CA0013"/>
                </a:solidFill>
                <a:latin typeface="Inter"/>
                <a:ea typeface="Inter"/>
                <a:cs typeface="Inter"/>
                <a:sym typeface="Inter"/>
              </a:rPr>
              <a:t>and Online Distance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57154" y="9040179"/>
            <a:ext cx="7640888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</a:pPr>
            <a:r>
              <a:rPr lang="en-US" sz="3000" b="1" spc="-89">
                <a:solidFill>
                  <a:srgbClr val="CA0013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Maulana Azad National Urdu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9A24A8-B55B-4E98-A15A-521819B804F8}"/>
              </a:ext>
            </a:extLst>
          </p:cNvPr>
          <p:cNvSpPr txBox="1"/>
          <p:nvPr/>
        </p:nvSpPr>
        <p:spPr>
          <a:xfrm>
            <a:off x="1756630" y="1211472"/>
            <a:ext cx="15984182" cy="923328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Instructional Objectives and Classroom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31439"/>
              </p:ext>
            </p:extLst>
          </p:nvPr>
        </p:nvGraphicFramePr>
        <p:xfrm>
          <a:off x="457200" y="723900"/>
          <a:ext cx="17693640" cy="9058656"/>
        </p:xfrm>
        <a:graphic>
          <a:graphicData uri="http://schemas.openxmlformats.org/drawingml/2006/table">
            <a:tbl>
              <a:tblPr firstRow="1" firstCol="1" bandRow="1"/>
              <a:tblGrid>
                <a:gridCol w="10363200"/>
                <a:gridCol w="3886200"/>
                <a:gridCol w="3444240"/>
              </a:tblGrid>
              <a:tr h="1066800">
                <a:tc gridSpan="3"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(Levels of Psycho motor Domain) </a:t>
                      </a:r>
                      <a:r>
                        <a:rPr lang="ar-SA" sz="6000" b="1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نفسی حرکی یا عملی  شعبہ کی سطحیں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3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r-PK" sz="5400" dirty="0" smtClean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حسی اشاروں کو سمجھ کر مناسب ردِعمل دینا۔</a:t>
                      </a:r>
                      <a:endParaRPr lang="en-US" sz="54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Imitation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نقل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6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r-PK" sz="5400" dirty="0" smtClean="0">
                          <a:solidFill>
                            <a:srgbClr val="0D0D0D"/>
                          </a:solidFill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مشاہدے اور سمجھ بوجھ کے ذریعے اشیاء کو مؤثر انداز میں استعمال کرنا۔</a:t>
                      </a:r>
                      <a:endParaRPr lang="en-US" sz="5400" dirty="0" smtClean="0">
                        <a:solidFill>
                          <a:srgbClr val="0D0D0D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Manipulation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جوڑ توڑ /رد و بدل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solidFill>
                            <a:srgbClr val="0D0D0D"/>
                          </a:solidFill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مہارت کو درستگی اور اعتماد کے ساتھ انجام دینا۔</a:t>
                      </a:r>
                      <a:endParaRPr lang="en-US" sz="54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Precision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درستگی اور مہارت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6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 smtClean="0">
                          <a:solidFill>
                            <a:srgbClr val="0D0D0D"/>
                          </a:solidFill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مختلف مہارتوں </a:t>
                      </a:r>
                      <a:r>
                        <a:rPr lang="ar-SA" sz="5400" dirty="0">
                          <a:solidFill>
                            <a:srgbClr val="0D0D0D"/>
                          </a:solidFill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کو آپس میں مربوط کر کے بہتر انداز میں استعمال کرنا۔</a:t>
                      </a:r>
                      <a:endParaRPr lang="en-US" sz="54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Articulation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ہم آہنگی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solidFill>
                            <a:srgbClr val="0D0D0D"/>
                          </a:solidFill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حرکات اور اعمال کو توازن اور روانی کے ساتھ انجام دینا۔</a:t>
                      </a:r>
                      <a:endParaRPr lang="en-US" sz="54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Coordination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ہم آہنگ تنظیم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3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مہارت کو بغیر دشواری  کے قدرتی انداز میں انجام دینا۔</a:t>
                      </a:r>
                      <a:endParaRPr lang="en-US" sz="54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Naturalization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مہارت کی پختگی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57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28700"/>
            <a:ext cx="1714499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r-PK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ea typeface="+mj-ea"/>
                <a:cs typeface="Jameel Noori Nastaleeq" pitchFamily="2" charset="-78"/>
              </a:rPr>
              <a:t>اعلیٰ تعلیم میں اہمیت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نصاب سازی اور تدریسی مقاصد کو مؤثر بناتا ہے۔</a:t>
            </a: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فعال اور طلبہ مرکوز تعلیم کو فروغ دیتا ہے۔</a:t>
            </a: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مختلف ذہنی سطحوں پر تشخیص کو ممکن بناتا ہے۔</a:t>
            </a:r>
          </a:p>
          <a:p>
            <a:pPr lvl="0" algn="r" defTabSz="914400"/>
            <a:r>
              <a:rPr lang="ur-PK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تدریس اور تشخیص میں استعمال</a:t>
            </a:r>
            <a:endParaRPr lang="en-US" sz="6000" b="1" kern="0" dirty="0" smtClean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واضح اور قابلِ پیمائش تعلیمی مقاصد تیار کیے جاتے ہیں۔</a:t>
            </a: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اسائنمنٹس، کوئزز اور پروجیکٹس کی تیاری میں مدد ملتی ہے۔</a:t>
            </a: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تحقیقی اور تنقیدی صلاحیتوں کو فروغ دیا جاتا ہے۔</a:t>
            </a:r>
          </a:p>
          <a:p>
            <a:pPr lvl="0" algn="r" defTabSz="914400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تدریسی طریقوں کو تعلیمی نتائج سے ہم آہنگ کیا جاتا ہے</a:t>
            </a:r>
            <a:r>
              <a:rPr lang="ur-PK" sz="6000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۔</a:t>
            </a:r>
            <a:endParaRPr lang="ur-PK" sz="60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83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00" y="1190627"/>
            <a:ext cx="145975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endParaRPr lang="en-US" sz="7500" b="1" spc="-120" dirty="0">
              <a:solidFill>
                <a:srgbClr val="CA0013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3963696"/>
            <a:ext cx="17373600" cy="179536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9600" b="1" spc="-15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  <a:p>
            <a:pPr algn="ctr">
              <a:lnSpc>
                <a:spcPts val="7000"/>
              </a:lnSpc>
            </a:pPr>
            <a:r>
              <a:rPr lang="en-US" sz="5000" b="1" spc="-15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abc@gmail.com/ @manuu.edu.in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="" xmlns:a16="http://schemas.microsoft.com/office/drawing/2014/main" id="{B461CB29-BE99-FA0A-24DC-DAB3772C4A32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00" y="1190625"/>
            <a:ext cx="1459759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500" b="1" spc="-12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LEARNING OBJECTIVES</a:t>
            </a:r>
          </a:p>
          <a:p>
            <a:pPr algn="ctr" rtl="1">
              <a:lnSpc>
                <a:spcPts val="7200"/>
              </a:lnSpc>
            </a:pPr>
            <a:r>
              <a:rPr lang="ar-EG" sz="8700" spc="-120" dirty="0">
                <a:solidFill>
                  <a:srgbClr val="CA0013"/>
                </a:solidFill>
                <a:latin typeface="Jameel Noori Nastaleeq"/>
                <a:ea typeface="Jameel Noori Nastaleeq"/>
                <a:cs typeface="Jameel Noori Nastaleeq"/>
                <a:sym typeface="Jameel Noori Nastaleeq"/>
                <a:rtl/>
              </a:rPr>
              <a:t>سبق کے اہداف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38929-D99D-4298-8669-56163DB72D77}"/>
              </a:ext>
            </a:extLst>
          </p:cNvPr>
          <p:cNvSpPr txBox="1"/>
          <p:nvPr/>
        </p:nvSpPr>
        <p:spPr>
          <a:xfrm>
            <a:off x="1978802" y="3619500"/>
            <a:ext cx="13947000" cy="596425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marL="571490" indent="-57149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SA" sz="6100" dirty="0">
                <a:latin typeface="Calibri" panose="020F0502020204030204" pitchFamily="34" charset="0"/>
                <a:ea typeface="Calibri" panose="020F0502020204030204" pitchFamily="34" charset="0"/>
                <a:cs typeface="Jameel Noori Nastaleeq" panose="02000503000000000004" pitchFamily="2" charset="-78"/>
              </a:rPr>
              <a:t>اس اکائی کا مطالعہ کرنے کے بعد آپ مندرجہ ذیل نکات کو سمجھ سکیں گے:</a:t>
            </a:r>
          </a:p>
          <a:p>
            <a:pPr marL="857250" indent="-857250" algn="just" rtl="1">
              <a:lnSpc>
                <a:spcPct val="107000"/>
              </a:lnSpc>
              <a:buFont typeface="Wingdings" pitchFamily="2" charset="2"/>
              <a:buChar char="§"/>
            </a:pPr>
            <a:r>
              <a:rPr lang="ar-SA" sz="6100" dirty="0">
                <a:latin typeface="Calibri" panose="020F0502020204030204" pitchFamily="34" charset="0"/>
                <a:ea typeface="Calibri" panose="020F0502020204030204" pitchFamily="34" charset="0"/>
                <a:cs typeface="Jameel Noori Nastaleeq" panose="02000503000000000004" pitchFamily="2" charset="-78"/>
              </a:rPr>
              <a:t>بلوم کی درجہ بندی کے تصور کو بیان کر سکیں گے۔</a:t>
            </a:r>
          </a:p>
          <a:p>
            <a:pPr marL="857250" indent="-857250" algn="just" rtl="1">
              <a:lnSpc>
                <a:spcPct val="107000"/>
              </a:lnSpc>
              <a:buFont typeface="Wingdings" pitchFamily="2" charset="2"/>
              <a:buChar char="§"/>
            </a:pPr>
            <a:r>
              <a:rPr lang="ar-SA" sz="6100" dirty="0">
                <a:latin typeface="Calibri" panose="020F0502020204030204" pitchFamily="34" charset="0"/>
                <a:ea typeface="Calibri" panose="020F0502020204030204" pitchFamily="34" charset="0"/>
                <a:cs typeface="Jameel Noori Nastaleeq" panose="02000503000000000004" pitchFamily="2" charset="-78"/>
              </a:rPr>
              <a:t>ادراکی، جذباتی اور نفسی حرکی شعبوں کی وضاحت کر سکیں گے۔</a:t>
            </a:r>
          </a:p>
          <a:p>
            <a:pPr marL="857250" indent="-857250" algn="just" rtl="1">
              <a:lnSpc>
                <a:spcPct val="107000"/>
              </a:lnSpc>
              <a:buFont typeface="Wingdings" pitchFamily="2" charset="2"/>
              <a:buChar char="§"/>
            </a:pPr>
            <a:r>
              <a:rPr lang="ar-SA" sz="6100" dirty="0">
                <a:latin typeface="Calibri" panose="020F0502020204030204" pitchFamily="34" charset="0"/>
                <a:ea typeface="Calibri" panose="020F0502020204030204" pitchFamily="34" charset="0"/>
                <a:cs typeface="Jameel Noori Nastaleeq" panose="02000503000000000004" pitchFamily="2" charset="-78"/>
              </a:rPr>
              <a:t>ادراکی، جذباتی اور نفسی حرکی شعبوں کی مختلف سطحوں کو سمجھ سکیں گے۔</a:t>
            </a:r>
          </a:p>
          <a:p>
            <a:pPr marL="857250" indent="-857250" algn="just" rtl="1">
              <a:lnSpc>
                <a:spcPct val="107000"/>
              </a:lnSpc>
              <a:buFont typeface="Wingdings" pitchFamily="2" charset="2"/>
              <a:buChar char="§"/>
            </a:pPr>
            <a:r>
              <a:rPr lang="ar-SA" sz="6100" dirty="0">
                <a:latin typeface="Calibri" panose="020F0502020204030204" pitchFamily="34" charset="0"/>
                <a:ea typeface="Calibri" panose="020F0502020204030204" pitchFamily="34" charset="0"/>
                <a:cs typeface="Jameel Noori Nastaleeq" panose="02000503000000000004" pitchFamily="2" charset="-78"/>
              </a:rPr>
              <a:t>تدریسی عمل میں بلوم کی درجہ بندی کے استعمال کو سمجھ سکیں گے۔</a:t>
            </a:r>
          </a:p>
          <a:p>
            <a:pPr marL="571490" indent="-57149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AE" sz="5400" dirty="0"/>
          </a:p>
        </p:txBody>
      </p:sp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CE6D4B90-3252-242F-E259-B700646F49D6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7E67ECAE-BFE5-2134-09E8-C59583C26F64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533400" y="2095501"/>
            <a:ext cx="17526000" cy="767902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 algn="r"/>
            <a:r>
              <a:rPr lang="ur-PK" sz="6100" b="1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بلوم </a:t>
            </a:r>
            <a:r>
              <a:rPr lang="ur-PK" sz="61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کی درجہ بندی برائے تعلیمی مقاصد</a:t>
            </a:r>
            <a:r>
              <a:rPr lang="en-US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</a:t>
            </a:r>
          </a:p>
          <a:p>
            <a:r>
              <a:rPr lang="en-US" sz="48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(Bloom Taxonomy of Educational Objectives )</a:t>
            </a:r>
          </a:p>
          <a:p>
            <a:pPr lvl="0" algn="r"/>
            <a:r>
              <a:rPr lang="ur-PK" sz="6100" kern="0" dirty="0" smtClean="0">
                <a:solidFill>
                  <a:sysClr val="windowText" lastClr="000000"/>
                </a:solidFill>
                <a:latin typeface="Jameel Noori Nastaleeq" pitchFamily="2" charset="-78"/>
                <a:cs typeface="Jameel Noori Nastaleeq" pitchFamily="2" charset="-78"/>
              </a:rPr>
              <a:t>تعارف</a:t>
            </a:r>
            <a:endParaRPr lang="en-US" sz="6100" kern="0" dirty="0">
              <a:solidFill>
                <a:sysClr val="windowText" lastClr="000000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r>
              <a:rPr lang="ur-PK" sz="6100" kern="0" dirty="0">
                <a:solidFill>
                  <a:sysClr val="windowText" lastClr="000000"/>
                </a:solidFill>
                <a:latin typeface="Jameel Noori Nastaleeq" pitchFamily="2" charset="-78"/>
                <a:cs typeface="Jameel Noori Nastaleeq" pitchFamily="2" charset="-78"/>
              </a:rPr>
              <a:t>بینجمن بلوم اور ان کے ساتھیوں نے 1956 میں یہ نظریہ پیش کیا۔</a:t>
            </a:r>
          </a:p>
          <a:p>
            <a:pPr lvl="0" algn="r"/>
            <a:r>
              <a:rPr lang="ur-PK" sz="6100" kern="0" dirty="0">
                <a:solidFill>
                  <a:sysClr val="windowText" lastClr="000000"/>
                </a:solidFill>
                <a:latin typeface="Jameel Noori Nastaleeq" pitchFamily="2" charset="-78"/>
                <a:cs typeface="Jameel Noori Nastaleeq" pitchFamily="2" charset="-78"/>
              </a:rPr>
              <a:t>یہ تعلیمی مقاصد کو مختلف سطحوں میں تقسیم کرنے کا نظام ہے۔</a:t>
            </a:r>
          </a:p>
          <a:p>
            <a:pPr lvl="0" algn="r"/>
            <a:r>
              <a:rPr lang="ur-PK" sz="6100" kern="0" dirty="0">
                <a:solidFill>
                  <a:sysClr val="windowText" lastClr="000000"/>
                </a:solidFill>
                <a:latin typeface="Jameel Noori Nastaleeq" pitchFamily="2" charset="-78"/>
                <a:cs typeface="Jameel Noori Nastaleeq" pitchFamily="2" charset="-78"/>
              </a:rPr>
              <a:t>اساتذہ کو تدریسی مقاصد اور تشخیص میں مدد فراہم کرتا ہے۔</a:t>
            </a:r>
          </a:p>
          <a:p>
            <a:pPr lvl="0" algn="r"/>
            <a:r>
              <a:rPr lang="ur-PK" sz="6100" kern="0" dirty="0">
                <a:solidFill>
                  <a:sysClr val="windowText" lastClr="000000"/>
                </a:solidFill>
                <a:latin typeface="Jameel Noori Nastaleeq" pitchFamily="2" charset="-78"/>
                <a:cs typeface="Jameel Noori Nastaleeq" pitchFamily="2" charset="-78"/>
              </a:rPr>
              <a:t>اعلیٰ تعلیم اور نصاب سازی میں وسیع پیمانے پر استعمال ہوتا ہے۔</a:t>
            </a:r>
          </a:p>
          <a:p>
            <a:pPr lvl="0"/>
            <a:endParaRPr lang="en-US" sz="6100" kern="0" dirty="0">
              <a:solidFill>
                <a:sysClr val="windowText" lastClr="000000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41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18940285-D82F-E3C0-5DF6-D6233759669B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609603" y="1638302"/>
            <a:ext cx="17274626" cy="832535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تعلیمی مقاصد کے تین شعبے</a:t>
            </a:r>
            <a:endParaRPr lang="en-US" sz="61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ذہنی صلاحیتیں اور علم</a:t>
            </a:r>
            <a:r>
              <a:rPr lang="en-US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- (Cognitive Domain) </a:t>
            </a:r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ادراکی شعبہ </a:t>
            </a:r>
          </a:p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رویے، اقدار اور احساسات</a:t>
            </a:r>
            <a:r>
              <a:rPr lang="en-US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-</a:t>
            </a:r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</a:t>
            </a:r>
            <a:r>
              <a:rPr lang="en-US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(Affective Domain)</a:t>
            </a:r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جذباتی شعبہ</a:t>
            </a:r>
          </a:p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۔ عملی اور جسمانی مہارتیں</a:t>
            </a:r>
            <a:r>
              <a:rPr lang="en-US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(Psychomotor Domain) </a:t>
            </a:r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نفسی حرکی شعبہ</a:t>
            </a:r>
            <a:endParaRPr lang="en-US" sz="61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algn="r"/>
            <a:r>
              <a:rPr lang="en-US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</a:t>
            </a:r>
            <a:endParaRPr lang="ur-PK" sz="61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یہ تمام شعبے طلبہ کی ہمہ جہتی ترقی میں اہم کردار ادا کرتے ہیں۔</a:t>
            </a:r>
          </a:p>
          <a:p>
            <a:pPr lvl="0" algn="r"/>
            <a:endParaRPr lang="ur-PK" sz="61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/>
            <a:endParaRPr lang="ur-PK" sz="4500" kern="0" dirty="0">
              <a:solidFill>
                <a:prstClr val="black"/>
              </a:solidFill>
              <a:ea typeface="+mj-ea"/>
              <a:cs typeface="Times New Roman"/>
            </a:endParaRPr>
          </a:p>
          <a:p>
            <a:pPr lvl="0"/>
            <a:endParaRPr lang="en-US" sz="4500" kern="0" dirty="0">
              <a:solidFill>
                <a:prstClr val="black"/>
              </a:solidFill>
              <a:ea typeface="+mj-ea"/>
              <a:cs typeface="Times New Roman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8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DF851833-C1E7-47F6-218C-A544754E3C1D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836213" y="2476500"/>
            <a:ext cx="17068800" cy="6555639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r"/>
            <a:r>
              <a:rPr lang="en-US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   (Cognitive Domain) </a:t>
            </a:r>
            <a:r>
              <a:rPr lang="ur-PK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ذہنی یا ادراکی شعبہ</a:t>
            </a:r>
            <a:endParaRPr lang="en-US" sz="6000" b="1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/>
            <a:r>
              <a:rPr lang="en-US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</a:t>
            </a:r>
            <a:endParaRPr lang="en-US" sz="6000" b="1" kern="0" dirty="0" smtClean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/>
            <a:r>
              <a:rPr lang="ur-PK" sz="6000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فکری </a:t>
            </a:r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اور ذہنی ترقی پر توجہ مرکوز کرتا ہے</a:t>
            </a:r>
            <a:r>
              <a:rPr lang="ur-PK" sz="6000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۔</a:t>
            </a:r>
            <a:endParaRPr lang="ur-PK" sz="60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کم درجے سے اعلیٰ درجے کی سوچ تک مراحل پر مشتمل ہے۔</a:t>
            </a:r>
          </a:p>
          <a:p>
            <a:pPr lvl="0" algn="r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تنقیدی سوچ اور مسئلہ حل کرنے کی صلاحیت کو فروغ دیتا ہے۔</a:t>
            </a:r>
          </a:p>
          <a:p>
            <a:pPr lvl="0" algn="r"/>
            <a:r>
              <a:rPr lang="ur-PK" sz="6000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اعلیٰ تعلیم میں سب سے زیادہ استعمال ہونے والا شعبہ ہے۔</a:t>
            </a:r>
          </a:p>
          <a:p>
            <a:pPr lvl="0" algn="r"/>
            <a:endParaRPr lang="ur-PK" sz="6000" b="1" kern="0" dirty="0" smtClean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1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8E82F754-DB15-66DD-5395-BCD206095922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01" t="-12168" r="-33161" b="-17733"/>
            </a:stretch>
          </a:blipFill>
        </p:spPr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21163"/>
              </p:ext>
            </p:extLst>
          </p:nvPr>
        </p:nvGraphicFramePr>
        <p:xfrm>
          <a:off x="1219200" y="1714500"/>
          <a:ext cx="16230600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400"/>
                <a:gridCol w="5791200"/>
                <a:gridCol w="1905000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r" defTabSz="914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meel Noori Nastaleeq" pitchFamily="2" charset="-78"/>
                          <a:ea typeface="+mn-ea"/>
                          <a:cs typeface="Jameel Noori Nastaleeq" pitchFamily="2" charset="-78"/>
                        </a:rPr>
                        <a:t> (Levels of Cognitive Domain) </a:t>
                      </a:r>
                      <a:r>
                        <a:rPr kumimoji="0" lang="ur-PK" sz="6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Jameel Noori Nastaleeq" pitchFamily="2" charset="-78"/>
                          <a:ea typeface="+mn-ea"/>
                          <a:cs typeface="Jameel Noori Nastaleeq" pitchFamily="2" charset="-78"/>
                        </a:rPr>
                        <a:t>ذہنی یا ادراکی شعبے کی سطحیں</a:t>
                      </a:r>
                      <a:endParaRPr kumimoji="0" lang="en-US" sz="6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Jameel Noori Nastaleeq" pitchFamily="2" charset="-78"/>
                        <a:ea typeface="+mn-ea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-</a:t>
                      </a: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معلومات کو یاد رکھنا۔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(Knowledge)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علم 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 smtClean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تصورات </a:t>
                      </a: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اور معانی کو سمجھنا۔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(Comprehension )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فہم</a:t>
                      </a: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  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علم کو عملی حالات میں استعمال کرنا۔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(Application)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اطلاق 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معلومات کو مختلف حصوں میں تقسیم کرنا۔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(Analysis)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تجزیہ</a:t>
                      </a: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  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نئے خیالات اور تصورات تخلیق کرنا۔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(Synthesis)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ترکیب</a:t>
                      </a: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  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فیصلوں کی جانچ اور درجہ بندی کرنا۔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(Evaluation)</a:t>
                      </a:r>
                      <a:endParaRPr lang="en-US" sz="6000" b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solidFill>
                            <a:schemeClr val="tx1"/>
                          </a:solidFill>
                          <a:effectLst/>
                          <a:latin typeface="Jameel Noori Nastaleeq" pitchFamily="2" charset="-78"/>
                          <a:cs typeface="Jameel Noori Nastaleeq" pitchFamily="2" charset="-78"/>
                        </a:rPr>
                        <a:t>تعین قدر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11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3F09D414-7715-9A28-FA97-487B4C7A8F17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5" name="Rectangle 4"/>
          <p:cNvSpPr/>
          <p:nvPr/>
        </p:nvSpPr>
        <p:spPr>
          <a:xfrm>
            <a:off x="304800" y="1117329"/>
            <a:ext cx="172235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4800" b="1" kern="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endParaRPr lang="en-US" sz="4800" b="1" kern="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endParaRPr lang="en-US" sz="4800" b="1" kern="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endParaRPr lang="en-US" sz="4800" b="1" kern="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endParaRPr lang="en-US" sz="4800" b="1" kern="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endParaRPr lang="en-US" sz="4800" b="1" kern="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9" y="876300"/>
            <a:ext cx="1707118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ea typeface="+mj-ea"/>
                <a:cs typeface="Jameel Noori Nastaleeq" pitchFamily="2" charset="-78"/>
              </a:rPr>
              <a:t> (Affective Domain)</a:t>
            </a:r>
            <a:r>
              <a:rPr kumimoji="0" lang="ur-PK" sz="6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ea typeface="+mj-ea"/>
                <a:cs typeface="Jameel Noori Nastaleeq" pitchFamily="2" charset="-78"/>
              </a:rPr>
              <a:t>جذباتی شعبہ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احساسات، رویوں اور اقدار سے 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متعلق</a:t>
            </a:r>
            <a:r>
              <a:rPr lang="en-US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endParaRPr lang="ur-PK" sz="60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طلبہ کی حوصلہ افزائی اور اخلاقی تربیت میں مدد دیتا ہے۔</a:t>
            </a: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ٹیم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ورک، رابطے اور پیشہ ورانہ صلاحیتوں کو فروغ دیتا ہے۔</a:t>
            </a: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سماجی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اور جذباتی نشوونما کے لیے اہم ہے۔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kern="0" dirty="0" smtClean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771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8D1A0BAF-F426-9541-FF36-16C41CE20547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16802"/>
              </p:ext>
            </p:extLst>
          </p:nvPr>
        </p:nvGraphicFramePr>
        <p:xfrm>
          <a:off x="663031" y="1028700"/>
          <a:ext cx="17221200" cy="8412480"/>
        </p:xfrm>
        <a:graphic>
          <a:graphicData uri="http://schemas.openxmlformats.org/drawingml/2006/table">
            <a:tbl>
              <a:tblPr firstRow="1" firstCol="1" bandRow="1"/>
              <a:tblGrid>
                <a:gridCol w="8480969"/>
                <a:gridCol w="5029200"/>
                <a:gridCol w="3711031"/>
              </a:tblGrid>
              <a:tr h="0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 smtClean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(Levels of Affective Domain)</a:t>
                      </a:r>
                      <a:r>
                        <a:rPr lang="ar-SA" sz="6000" b="1" dirty="0" smtClean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جذباتی </a:t>
                      </a:r>
                      <a:r>
                        <a:rPr lang="ar-SA" sz="6000" b="1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شعبہ کی </a:t>
                      </a:r>
                      <a:r>
                        <a:rPr lang="ar-SA" sz="6000" b="1" dirty="0" smtClean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 سطحیں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1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 آسان سے مشکل اور ابتدائی دلچسپی سے مکمل کردار سازی تک جاتی ہیں۔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22860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توجہ دینا اور سیکھنے کے لیے آمادگی ظاہر کرنا۔ </a:t>
                      </a:r>
                      <a:endParaRPr lang="en-US" sz="6000" b="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Receiving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قبول کرنا یا توجہ دینا</a:t>
                      </a:r>
                      <a:endParaRPr lang="en-US" sz="6000" b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سرگرمی میں حصہ لینا اور ردِعمل دینا۔</a:t>
                      </a:r>
                      <a:endParaRPr lang="en-US" sz="6000" b="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Responding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ردِ عمل</a:t>
                      </a:r>
                      <a:endParaRPr lang="en-US" sz="6000" b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اقدار اور رویوں کو اہمیت دینا۔</a:t>
                      </a:r>
                      <a:endParaRPr lang="en-US" sz="6000" b="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Valuing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r-PK" sz="6000" b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قدردانی</a:t>
                      </a:r>
                      <a:endParaRPr lang="en-US" sz="6000" b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 smtClean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اپنا مؤقف یا تصور قائم کرنا 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Conceptualization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r-PK" sz="6000" b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تصور سازی</a:t>
                      </a:r>
                      <a:endParaRPr lang="en-US" sz="6000" b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مختلف اقدار کو منظم اور مربوط کرنا۔</a:t>
                      </a:r>
                      <a:endParaRPr lang="en-US" sz="6000" b="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Organization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تنظیم</a:t>
                      </a:r>
                      <a:endParaRPr lang="en-US" sz="6000" b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اقدار کو شخصیت اور رویے کا مستقل حصہ بنانا</a:t>
                      </a:r>
                      <a:endParaRPr lang="en-US" sz="6000" b="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Characterization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0" dirty="0">
                          <a:effectLst/>
                          <a:latin typeface="Jameel Noori Nastaleeq" pitchFamily="2" charset="-78"/>
                          <a:ea typeface="Calibri"/>
                          <a:cs typeface="Jameel Noori Nastaleeq" pitchFamily="2" charset="-78"/>
                        </a:rPr>
                        <a:t>کردار سازی</a:t>
                      </a:r>
                      <a:endParaRPr lang="en-US" sz="6000" b="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9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7CC64ADD-B84D-4068-E0AC-9C3B68643F4D}"/>
              </a:ext>
            </a:extLst>
          </p:cNvPr>
          <p:cNvSpPr/>
          <p:nvPr/>
        </p:nvSpPr>
        <p:spPr>
          <a:xfrm>
            <a:off x="16576401" y="-190500"/>
            <a:ext cx="1307830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609600" y="1866900"/>
            <a:ext cx="1676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6000" b="1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(</a:t>
            </a:r>
            <a:r>
              <a:rPr lang="en-US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Psychomotor </a:t>
            </a:r>
            <a:r>
              <a:rPr lang="en-US" sz="6000" b="1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Domain</a:t>
            </a:r>
            <a:r>
              <a:rPr lang="en-US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)</a:t>
            </a:r>
            <a:r>
              <a:rPr lang="ur-PK" sz="6000" b="1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نفسی </a:t>
            </a:r>
            <a:r>
              <a:rPr lang="ur-PK" sz="6000" b="1" kern="0" dirty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حرکی یا عملی  </a:t>
            </a:r>
            <a:r>
              <a:rPr lang="ur-PK" sz="6000" b="1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شعبہ</a:t>
            </a:r>
            <a:endParaRPr lang="en-US" sz="6000" b="1" kern="0" dirty="0">
              <a:solidFill>
                <a:prstClr val="black"/>
              </a:solidFill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 defTabSz="914400"/>
            <a:r>
              <a:rPr lang="ur-PK" sz="6000" kern="0" dirty="0" smtClean="0">
                <a:solidFill>
                  <a:prstClr val="black"/>
                </a:solidFill>
                <a:latin typeface="Jameel Noori Nastaleeq" pitchFamily="2" charset="-78"/>
                <a:ea typeface="+mj-ea"/>
                <a:cs typeface="Jameel Noori Nastaleeq" pitchFamily="2" charset="-78"/>
              </a:rPr>
              <a:t> 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meel Noori Nastaleeq" pitchFamily="2" charset="-78"/>
              <a:ea typeface="+mj-ea"/>
              <a:cs typeface="Jameel Noori Nastaleeq" pitchFamily="2" charset="-78"/>
            </a:endParaRP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جسمانی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اور عملی مہارتوں پر مشتمل ہے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۔</a:t>
            </a:r>
            <a:endParaRPr lang="en-US" sz="60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کر کے </a:t>
            </a: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سیکھنا</a:t>
            </a:r>
            <a:endParaRPr lang="en-US" sz="60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لیبارٹری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، تکنیکی اور عملی تربیت میں اہم کردار ادا کرتا ہے۔</a:t>
            </a:r>
          </a:p>
          <a:p>
            <a:pPr lvl="0" algn="r" defTabSz="457200">
              <a:spcBef>
                <a:spcPct val="20000"/>
              </a:spcBef>
              <a:defRPr sz="2000"/>
            </a:pP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طب، انجینئرنگ اور فنی تعلیم میں ضروری ہے۔</a:t>
            </a:r>
          </a:p>
          <a:p>
            <a:pPr algn="r" defTabSz="457200">
              <a:spcBef>
                <a:spcPct val="20000"/>
              </a:spcBef>
              <a:defRPr sz="2000"/>
            </a:pPr>
            <a:r>
              <a:rPr lang="ur-PK" sz="60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مسلسل مشق اور عملی تربیت سے ترقی پاتا ہے۔</a:t>
            </a:r>
            <a:endParaRPr lang="ur-PK" sz="600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39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763</Words>
  <Application>Microsoft Office PowerPoint</Application>
  <PresentationFormat>Custom</PresentationFormat>
  <Paragraphs>125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Inter Bold</vt:lpstr>
      <vt:lpstr>Calibri</vt:lpstr>
      <vt:lpstr>Jameel Noori Nastaleeq</vt:lpstr>
      <vt:lpstr>Inter</vt:lpstr>
      <vt:lpstr>Wingdings</vt:lpstr>
      <vt:lpstr>Inter Bold Italics</vt:lpstr>
      <vt:lpstr>Old Standard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Template_MBA Counselling Classes</dc:title>
  <dc:creator>CDOE Director</dc:creator>
  <cp:lastModifiedBy>DELL</cp:lastModifiedBy>
  <cp:revision>76</cp:revision>
  <dcterms:created xsi:type="dcterms:W3CDTF">2006-08-16T00:00:00Z</dcterms:created>
  <dcterms:modified xsi:type="dcterms:W3CDTF">2026-05-21T07:19:22Z</dcterms:modified>
  <dc:identifier>DAG5qUTwqTE</dc:identifier>
</cp:coreProperties>
</file>