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6" r:id="rId6"/>
    <p:sldId id="271" r:id="rId7"/>
    <p:sldId id="272" r:id="rId8"/>
    <p:sldId id="273" r:id="rId9"/>
    <p:sldId id="274" r:id="rId10"/>
    <p:sldId id="275" r:id="rId11"/>
    <p:sldId id="277" r:id="rId12"/>
    <p:sldId id="278" r:id="rId13"/>
    <p:sldId id="279" r:id="rId14"/>
    <p:sldId id="280" r:id="rId15"/>
    <p:sldId id="268" r:id="rId16"/>
  </p:sldIdLst>
  <p:sldSz cx="18288000" cy="10287000"/>
  <p:notesSz cx="6858000" cy="9144000"/>
  <p:embeddedFontLst>
    <p:embeddedFont>
      <p:font typeface="Inter Bold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Jameel Noori Nastaleeq" pitchFamily="2" charset="-78"/>
      <p:regular r:id="rId22"/>
    </p:embeddedFont>
    <p:embeddedFont>
      <p:font typeface="Inter" charset="0"/>
      <p:regular r:id="rId23"/>
    </p:embeddedFont>
    <p:embeddedFont>
      <p:font typeface="Inter Bold Italics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DC0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421CA3-5120-44E4-AF2A-6E68B57C674D}" v="9" dt="2026-01-15T07:54:30.1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6" d="100"/>
          <a:sy n="46" d="100"/>
        </p:scale>
        <p:origin x="-464" y="2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DOE Director" userId="de4984021009a650" providerId="LiveId" clId="{348650B8-6778-4D11-8CF9-4B3F1AB76876}"/>
    <pc:docChg chg="custSel addSld delSld modSld">
      <pc:chgData name="CDOE Director" userId="de4984021009a650" providerId="LiveId" clId="{348650B8-6778-4D11-8CF9-4B3F1AB76876}" dt="2026-01-15T07:54:30.135" v="71"/>
      <pc:docMkLst>
        <pc:docMk/>
      </pc:docMkLst>
      <pc:sldChg chg="addSp modSp">
        <pc:chgData name="CDOE Director" userId="de4984021009a650" providerId="LiveId" clId="{348650B8-6778-4D11-8CF9-4B3F1AB76876}" dt="2026-01-15T07:53:59.666" v="56"/>
        <pc:sldMkLst>
          <pc:docMk/>
          <pc:sldMk cId="0" sldId="257"/>
        </pc:sldMkLst>
        <pc:spChg chg="add mod">
          <ac:chgData name="CDOE Director" userId="de4984021009a650" providerId="LiveId" clId="{348650B8-6778-4D11-8CF9-4B3F1AB76876}" dt="2026-01-15T07:53:59.666" v="56"/>
          <ac:spMkLst>
            <pc:docMk/>
            <pc:sldMk cId="0" sldId="257"/>
            <ac:spMk id="3" creationId="{CE6D4B90-3252-242F-E259-B700646F49D6}"/>
          </ac:spMkLst>
        </pc:spChg>
      </pc:sldChg>
      <pc:sldChg chg="del">
        <pc:chgData name="CDOE Director" userId="de4984021009a650" providerId="LiveId" clId="{348650B8-6778-4D11-8CF9-4B3F1AB76876}" dt="2026-01-15T07:52:20.374" v="0" actId="47"/>
        <pc:sldMkLst>
          <pc:docMk/>
          <pc:sldMk cId="0" sldId="258"/>
        </pc:sldMkLst>
      </pc:sldChg>
      <pc:sldChg chg="del">
        <pc:chgData name="CDOE Director" userId="de4984021009a650" providerId="LiveId" clId="{348650B8-6778-4D11-8CF9-4B3F1AB76876}" dt="2026-01-15T07:52:21.029" v="1" actId="47"/>
        <pc:sldMkLst>
          <pc:docMk/>
          <pc:sldMk cId="0" sldId="259"/>
        </pc:sldMkLst>
      </pc:sldChg>
      <pc:sldChg chg="del">
        <pc:chgData name="CDOE Director" userId="de4984021009a650" providerId="LiveId" clId="{348650B8-6778-4D11-8CF9-4B3F1AB76876}" dt="2026-01-15T07:52:21.784" v="3" actId="47"/>
        <pc:sldMkLst>
          <pc:docMk/>
          <pc:sldMk cId="0" sldId="263"/>
        </pc:sldMkLst>
      </pc:sldChg>
      <pc:sldChg chg="del">
        <pc:chgData name="CDOE Director" userId="de4984021009a650" providerId="LiveId" clId="{348650B8-6778-4D11-8CF9-4B3F1AB76876}" dt="2026-01-15T07:52:24.871" v="7" actId="47"/>
        <pc:sldMkLst>
          <pc:docMk/>
          <pc:sldMk cId="0" sldId="266"/>
        </pc:sldMkLst>
      </pc:sldChg>
      <pc:sldChg chg="del">
        <pc:chgData name="CDOE Director" userId="de4984021009a650" providerId="LiveId" clId="{348650B8-6778-4D11-8CF9-4B3F1AB76876}" dt="2026-01-15T07:52:25.688" v="8" actId="47"/>
        <pc:sldMkLst>
          <pc:docMk/>
          <pc:sldMk cId="0" sldId="267"/>
        </pc:sldMkLst>
      </pc:sldChg>
      <pc:sldChg chg="addSp modSp mod">
        <pc:chgData name="CDOE Director" userId="de4984021009a650" providerId="LiveId" clId="{348650B8-6778-4D11-8CF9-4B3F1AB76876}" dt="2026-01-15T07:54:02.628" v="57"/>
        <pc:sldMkLst>
          <pc:docMk/>
          <pc:sldMk cId="0" sldId="268"/>
        </pc:sldMkLst>
        <pc:spChg chg="mod">
          <ac:chgData name="CDOE Director" userId="de4984021009a650" providerId="LiveId" clId="{348650B8-6778-4D11-8CF9-4B3F1AB76876}" dt="2026-01-15T07:53:40.032" v="55" actId="20577"/>
          <ac:spMkLst>
            <pc:docMk/>
            <pc:sldMk cId="0" sldId="268"/>
            <ac:spMk id="3" creationId="{00000000-0000-0000-0000-000000000000}"/>
          </ac:spMkLst>
        </pc:spChg>
        <pc:spChg chg="add mod">
          <ac:chgData name="CDOE Director" userId="de4984021009a650" providerId="LiveId" clId="{348650B8-6778-4D11-8CF9-4B3F1AB76876}" dt="2026-01-15T07:54:02.628" v="57"/>
          <ac:spMkLst>
            <pc:docMk/>
            <pc:sldMk cId="0" sldId="268"/>
            <ac:spMk id="4" creationId="{B461CB29-BE99-FA0A-24DC-DAB3772C4A32}"/>
          </ac:spMkLst>
        </pc:spChg>
      </pc:sldChg>
      <pc:sldChg chg="del">
        <pc:chgData name="CDOE Director" userId="de4984021009a650" providerId="LiveId" clId="{348650B8-6778-4D11-8CF9-4B3F1AB76876}" dt="2026-01-15T07:52:23.531" v="6" actId="47"/>
        <pc:sldMkLst>
          <pc:docMk/>
          <pc:sldMk cId="64057136" sldId="269"/>
        </pc:sldMkLst>
      </pc:sldChg>
      <pc:sldChg chg="addSp modSp new">
        <pc:chgData name="CDOE Director" userId="de4984021009a650" providerId="LiveId" clId="{348650B8-6778-4D11-8CF9-4B3F1AB76876}" dt="2026-01-15T07:54:16.757" v="65"/>
        <pc:sldMkLst>
          <pc:docMk/>
          <pc:sldMk cId="1654164037" sldId="269"/>
        </pc:sldMkLst>
        <pc:spChg chg="add mod">
          <ac:chgData name="CDOE Director" userId="de4984021009a650" providerId="LiveId" clId="{348650B8-6778-4D11-8CF9-4B3F1AB76876}" dt="2026-01-15T07:54:16.757" v="65"/>
          <ac:spMkLst>
            <pc:docMk/>
            <pc:sldMk cId="1654164037" sldId="269"/>
            <ac:spMk id="2" creationId="{7E67ECAE-BFE5-2134-09E8-C59583C26F64}"/>
          </ac:spMkLst>
        </pc:spChg>
      </pc:sldChg>
      <pc:sldChg chg="addSp modSp new">
        <pc:chgData name="CDOE Director" userId="de4984021009a650" providerId="LiveId" clId="{348650B8-6778-4D11-8CF9-4B3F1AB76876}" dt="2026-01-15T07:54:19.588" v="66"/>
        <pc:sldMkLst>
          <pc:docMk/>
          <pc:sldMk cId="3623488920" sldId="270"/>
        </pc:sldMkLst>
        <pc:spChg chg="add mod">
          <ac:chgData name="CDOE Director" userId="de4984021009a650" providerId="LiveId" clId="{348650B8-6778-4D11-8CF9-4B3F1AB76876}" dt="2026-01-15T07:54:19.588" v="66"/>
          <ac:spMkLst>
            <pc:docMk/>
            <pc:sldMk cId="3623488920" sldId="270"/>
            <ac:spMk id="2" creationId="{18940285-D82F-E3C0-5DF6-D6233759669B}"/>
          </ac:spMkLst>
        </pc:spChg>
      </pc:sldChg>
      <pc:sldChg chg="addSp modSp new">
        <pc:chgData name="CDOE Director" userId="de4984021009a650" providerId="LiveId" clId="{348650B8-6778-4D11-8CF9-4B3F1AB76876}" dt="2026-01-15T07:54:21.500" v="67"/>
        <pc:sldMkLst>
          <pc:docMk/>
          <pc:sldMk cId="119412936" sldId="271"/>
        </pc:sldMkLst>
        <pc:spChg chg="add mod">
          <ac:chgData name="CDOE Director" userId="de4984021009a650" providerId="LiveId" clId="{348650B8-6778-4D11-8CF9-4B3F1AB76876}" dt="2026-01-15T07:54:21.500" v="67"/>
          <ac:spMkLst>
            <pc:docMk/>
            <pc:sldMk cId="119412936" sldId="271"/>
            <ac:spMk id="2" creationId="{DF851833-C1E7-47F6-218C-A544754E3C1D}"/>
          </ac:spMkLst>
        </pc:spChg>
      </pc:sldChg>
      <pc:sldChg chg="del">
        <pc:chgData name="CDOE Director" userId="de4984021009a650" providerId="LiveId" clId="{348650B8-6778-4D11-8CF9-4B3F1AB76876}" dt="2026-01-15T07:52:21.485" v="2" actId="47"/>
        <pc:sldMkLst>
          <pc:docMk/>
          <pc:sldMk cId="54375763" sldId="272"/>
        </pc:sldMkLst>
      </pc:sldChg>
      <pc:sldChg chg="addSp modSp new">
        <pc:chgData name="CDOE Director" userId="de4984021009a650" providerId="LiveId" clId="{348650B8-6778-4D11-8CF9-4B3F1AB76876}" dt="2026-01-15T07:54:23.516" v="68"/>
        <pc:sldMkLst>
          <pc:docMk/>
          <pc:sldMk cId="2147714284" sldId="272"/>
        </pc:sldMkLst>
        <pc:spChg chg="add mod">
          <ac:chgData name="CDOE Director" userId="de4984021009a650" providerId="LiveId" clId="{348650B8-6778-4D11-8CF9-4B3F1AB76876}" dt="2026-01-15T07:54:23.516" v="68"/>
          <ac:spMkLst>
            <pc:docMk/>
            <pc:sldMk cId="2147714284" sldId="272"/>
            <ac:spMk id="2" creationId="{3F09D414-7715-9A28-FA97-487B4C7A8F17}"/>
          </ac:spMkLst>
        </pc:spChg>
      </pc:sldChg>
      <pc:sldChg chg="del">
        <pc:chgData name="CDOE Director" userId="de4984021009a650" providerId="LiveId" clId="{348650B8-6778-4D11-8CF9-4B3F1AB76876}" dt="2026-01-15T07:52:22.057" v="4" actId="47"/>
        <pc:sldMkLst>
          <pc:docMk/>
          <pc:sldMk cId="2435356903" sldId="273"/>
        </pc:sldMkLst>
      </pc:sldChg>
      <pc:sldChg chg="addSp modSp new">
        <pc:chgData name="CDOE Director" userId="de4984021009a650" providerId="LiveId" clId="{348650B8-6778-4D11-8CF9-4B3F1AB76876}" dt="2026-01-15T07:54:26.161" v="69"/>
        <pc:sldMkLst>
          <pc:docMk/>
          <pc:sldMk cId="2734116721" sldId="273"/>
        </pc:sldMkLst>
        <pc:spChg chg="add mod">
          <ac:chgData name="CDOE Director" userId="de4984021009a650" providerId="LiveId" clId="{348650B8-6778-4D11-8CF9-4B3F1AB76876}" dt="2026-01-15T07:54:26.161" v="69"/>
          <ac:spMkLst>
            <pc:docMk/>
            <pc:sldMk cId="2734116721" sldId="273"/>
            <ac:spMk id="2" creationId="{8E82F754-DB15-66DD-5395-BCD206095922}"/>
          </ac:spMkLst>
        </pc:spChg>
      </pc:sldChg>
      <pc:sldChg chg="del">
        <pc:chgData name="CDOE Director" userId="de4984021009a650" providerId="LiveId" clId="{348650B8-6778-4D11-8CF9-4B3F1AB76876}" dt="2026-01-15T07:52:22.740" v="5" actId="47"/>
        <pc:sldMkLst>
          <pc:docMk/>
          <pc:sldMk cId="319806149" sldId="274"/>
        </pc:sldMkLst>
      </pc:sldChg>
      <pc:sldChg chg="addSp modSp new">
        <pc:chgData name="CDOE Director" userId="de4984021009a650" providerId="LiveId" clId="{348650B8-6778-4D11-8CF9-4B3F1AB76876}" dt="2026-01-15T07:54:28.161" v="70"/>
        <pc:sldMkLst>
          <pc:docMk/>
          <pc:sldMk cId="1289890664" sldId="274"/>
        </pc:sldMkLst>
        <pc:spChg chg="add mod">
          <ac:chgData name="CDOE Director" userId="de4984021009a650" providerId="LiveId" clId="{348650B8-6778-4D11-8CF9-4B3F1AB76876}" dt="2026-01-15T07:54:28.161" v="70"/>
          <ac:spMkLst>
            <pc:docMk/>
            <pc:sldMk cId="1289890664" sldId="274"/>
            <ac:spMk id="2" creationId="{8D1A0BAF-F426-9541-FF36-16C41CE20547}"/>
          </ac:spMkLst>
        </pc:spChg>
      </pc:sldChg>
      <pc:sldChg chg="addSp modSp new">
        <pc:chgData name="CDOE Director" userId="de4984021009a650" providerId="LiveId" clId="{348650B8-6778-4D11-8CF9-4B3F1AB76876}" dt="2026-01-15T07:54:30.135" v="71"/>
        <pc:sldMkLst>
          <pc:docMk/>
          <pc:sldMk cId="2462397889" sldId="275"/>
        </pc:sldMkLst>
        <pc:spChg chg="add mod">
          <ac:chgData name="CDOE Director" userId="de4984021009a650" providerId="LiveId" clId="{348650B8-6778-4D11-8CF9-4B3F1AB76876}" dt="2026-01-15T07:54:30.135" v="71"/>
          <ac:spMkLst>
            <pc:docMk/>
            <pc:sldMk cId="2462397889" sldId="275"/>
            <ac:spMk id="2" creationId="{7CC64ADD-B84D-4068-E0AC-9C3B68643F4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76397" y="-190500"/>
            <a:ext cx="1307829" cy="1307829"/>
          </a:xfrm>
          <a:custGeom>
            <a:avLst/>
            <a:gdLst/>
            <a:ahLst/>
            <a:cxnLst/>
            <a:rect l="l" t="t" r="r" b="b"/>
            <a:pathLst>
              <a:path w="1307829" h="1307829">
                <a:moveTo>
                  <a:pt x="0" y="0"/>
                </a:moveTo>
                <a:lnTo>
                  <a:pt x="1307829" y="0"/>
                </a:lnTo>
                <a:lnTo>
                  <a:pt x="1307829" y="1307829"/>
                </a:lnTo>
                <a:lnTo>
                  <a:pt x="0" y="1307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101" t="-12168" r="-33161" b="-177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657680" y="7563167"/>
            <a:ext cx="1239838" cy="1239838"/>
          </a:xfrm>
          <a:custGeom>
            <a:avLst/>
            <a:gdLst/>
            <a:ahLst/>
            <a:cxnLst/>
            <a:rect l="l" t="t" r="r" b="b"/>
            <a:pathLst>
              <a:path w="1239838" h="1239838">
                <a:moveTo>
                  <a:pt x="0" y="0"/>
                </a:moveTo>
                <a:lnTo>
                  <a:pt x="1239838" y="0"/>
                </a:lnTo>
                <a:lnTo>
                  <a:pt x="1239838" y="1239838"/>
                </a:lnTo>
                <a:lnTo>
                  <a:pt x="0" y="12398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819400" y="2071271"/>
            <a:ext cx="11582400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7599"/>
              </a:lnSpc>
            </a:pPr>
            <a:r>
              <a:rPr lang="ur-PK" sz="5400" b="1" dirty="0">
                <a:solidFill>
                  <a:srgbClr val="1F1F1F"/>
                </a:solidFill>
                <a:ea typeface="Calibri" panose="020F0502020204030204" pitchFamily="34" charset="0"/>
                <a:cs typeface="Jameel Noori Nastaleeq" panose="02000503000000000004" pitchFamily="2" charset="-78"/>
              </a:rPr>
              <a:t>تدریسی مقاصد اور درجہ کا نظم و نسق</a:t>
            </a:r>
            <a:endParaRPr lang="ur-PK" sz="5400" b="1" dirty="0">
              <a:solidFill>
                <a:srgbClr val="1F1F1F"/>
              </a:solidFill>
              <a:ea typeface="Calibri" panose="020F0502020204030204" pitchFamily="34" charset="0"/>
              <a:cs typeface="Jameel Noori Nastaleeq" panose="02000503000000000004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772014" y="3549716"/>
            <a:ext cx="7952619" cy="602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650"/>
              </a:lnSpc>
            </a:pPr>
            <a:r>
              <a:rPr lang="en-US" sz="5000" b="1" spc="-150" dirty="0" err="1">
                <a:solidFill>
                  <a:srgbClr val="055E0E"/>
                </a:solidFill>
                <a:latin typeface="Inter Bold"/>
                <a:ea typeface="Inter Bold"/>
                <a:cs typeface="Inter Bold"/>
                <a:sym typeface="Inter Bold"/>
              </a:rPr>
              <a:t>Programme</a:t>
            </a:r>
            <a:r>
              <a:rPr lang="en-US" sz="5000" b="1" spc="-150" dirty="0">
                <a:solidFill>
                  <a:srgbClr val="055E0E"/>
                </a:solidFill>
                <a:latin typeface="Inter Bold"/>
                <a:ea typeface="Inter Bold"/>
                <a:cs typeface="Inter Bold"/>
                <a:sym typeface="Inter Bold"/>
              </a:rPr>
              <a:t> 1</a:t>
            </a:r>
            <a:r>
              <a:rPr lang="en-US" sz="5000" b="1" spc="-150" baseline="30000" dirty="0">
                <a:solidFill>
                  <a:srgbClr val="055E0E"/>
                </a:solidFill>
                <a:latin typeface="Inter Bold"/>
                <a:ea typeface="Inter Bold"/>
                <a:cs typeface="Inter Bold"/>
                <a:sym typeface="Inter Bold"/>
              </a:rPr>
              <a:t>st</a:t>
            </a:r>
            <a:r>
              <a:rPr lang="en-US" sz="5000" b="1" spc="-150" dirty="0">
                <a:solidFill>
                  <a:srgbClr val="055E0E"/>
                </a:solidFill>
                <a:latin typeface="Inter Bold"/>
                <a:ea typeface="Inter Bold"/>
                <a:cs typeface="Inter Bold"/>
                <a:sym typeface="Inter Bold"/>
              </a:rPr>
              <a:t> Semester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30564" y="4570412"/>
            <a:ext cx="10485635" cy="2372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19"/>
              </a:lnSpc>
            </a:pPr>
            <a:endParaRPr lang="en-US" sz="3999" b="1" spc="-119" dirty="0">
              <a:solidFill>
                <a:srgbClr val="CA0013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algn="ctr">
              <a:lnSpc>
                <a:spcPts val="3719"/>
              </a:lnSpc>
            </a:pPr>
            <a:r>
              <a:rPr lang="en-US" sz="3999" b="1" spc="-119" dirty="0">
                <a:solidFill>
                  <a:srgbClr val="CA0013"/>
                </a:solidFill>
                <a:latin typeface="Inter Bold"/>
                <a:ea typeface="Inter Bold"/>
                <a:cs typeface="Inter Bold"/>
                <a:sym typeface="Inter Bold"/>
              </a:rPr>
              <a:t>Dr Sameena Basu </a:t>
            </a:r>
          </a:p>
          <a:p>
            <a:pPr algn="ctr">
              <a:lnSpc>
                <a:spcPts val="3719"/>
              </a:lnSpc>
            </a:pPr>
            <a:r>
              <a:rPr lang="en-US" sz="3999" b="1" i="1" spc="-119" dirty="0">
                <a:solidFill>
                  <a:srgbClr val="CA0013"/>
                </a:solidFill>
                <a:latin typeface="Inter Bold"/>
                <a:ea typeface="Inter Bold"/>
                <a:cs typeface="Inter Bold"/>
                <a:sym typeface="Inter Bold"/>
              </a:rPr>
              <a:t>Professor </a:t>
            </a:r>
          </a:p>
          <a:p>
            <a:pPr algn="ctr">
              <a:lnSpc>
                <a:spcPts val="3719"/>
              </a:lnSpc>
            </a:pPr>
            <a:r>
              <a:rPr lang="en-US" sz="3999" b="1" i="1" spc="-119" dirty="0">
                <a:solidFill>
                  <a:srgbClr val="CA0013"/>
                </a:solidFill>
                <a:latin typeface="Inter Bold"/>
                <a:ea typeface="Inter Bold"/>
                <a:cs typeface="Inter Bold"/>
                <a:sym typeface="Inter Bold"/>
              </a:rPr>
              <a:t>Centre for Distance and Online Education</a:t>
            </a:r>
          </a:p>
          <a:p>
            <a:pPr marL="0" lvl="0" indent="0" algn="ctr">
              <a:lnSpc>
                <a:spcPts val="3719"/>
              </a:lnSpc>
            </a:pPr>
            <a:endParaRPr lang="en-US" sz="3400" b="1" i="1" spc="-102" dirty="0">
              <a:solidFill>
                <a:srgbClr val="CA0013"/>
              </a:solidFill>
              <a:latin typeface="Inter Bold Italics"/>
              <a:ea typeface="Inter Bold Italics"/>
              <a:cs typeface="Inter Bold Italics"/>
              <a:sym typeface="Inter Bold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55329" y="320440"/>
            <a:ext cx="2646943" cy="555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9"/>
              </a:lnSpc>
            </a:pPr>
            <a:r>
              <a:rPr lang="en-US" sz="2300" spc="-69">
                <a:solidFill>
                  <a:srgbClr val="CA0013"/>
                </a:solidFill>
                <a:latin typeface="Inter"/>
                <a:ea typeface="Inter"/>
                <a:cs typeface="Inter"/>
                <a:sym typeface="Inter"/>
              </a:rPr>
              <a:t>Centre for Distance </a:t>
            </a:r>
          </a:p>
          <a:p>
            <a:pPr marL="0" lvl="0" indent="0" algn="ctr">
              <a:lnSpc>
                <a:spcPts val="2139"/>
              </a:lnSpc>
            </a:pPr>
            <a:r>
              <a:rPr lang="en-US" sz="2300" spc="-69">
                <a:solidFill>
                  <a:srgbClr val="CA0013"/>
                </a:solidFill>
                <a:latin typeface="Inter"/>
                <a:ea typeface="Inter"/>
                <a:cs typeface="Inter"/>
                <a:sym typeface="Inter"/>
              </a:rPr>
              <a:t>and Online Distance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57155" y="9040177"/>
            <a:ext cx="7640888" cy="445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90"/>
              </a:lnSpc>
            </a:pPr>
            <a:r>
              <a:rPr lang="en-US" sz="3000" b="1" spc="-89">
                <a:solidFill>
                  <a:srgbClr val="CA0013"/>
                </a:solidFill>
                <a:latin typeface="Old Standard Bold"/>
                <a:ea typeface="Old Standard Bold"/>
                <a:cs typeface="Old Standard Bold"/>
                <a:sym typeface="Old Standard Bold"/>
              </a:rPr>
              <a:t>Maulana Azad National Urdu University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09A24A8-B55B-4E98-A15A-521819B804F8}"/>
              </a:ext>
            </a:extLst>
          </p:cNvPr>
          <p:cNvSpPr txBox="1"/>
          <p:nvPr/>
        </p:nvSpPr>
        <p:spPr>
          <a:xfrm>
            <a:off x="1482260" y="1211472"/>
            <a:ext cx="15041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Instructional Objectives and Classroom Management</a:t>
            </a:r>
            <a:endParaRPr lang="en-US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7CC64ADD-B84D-4068-E0AC-9C3B68643F4D}"/>
              </a:ext>
            </a:extLst>
          </p:cNvPr>
          <p:cNvSpPr/>
          <p:nvPr/>
        </p:nvSpPr>
        <p:spPr>
          <a:xfrm>
            <a:off x="16576397" y="-190500"/>
            <a:ext cx="1307829" cy="1307829"/>
          </a:xfrm>
          <a:custGeom>
            <a:avLst/>
            <a:gdLst/>
            <a:ahLst/>
            <a:cxnLst/>
            <a:rect l="l" t="t" r="r" b="b"/>
            <a:pathLst>
              <a:path w="1307829" h="1307829">
                <a:moveTo>
                  <a:pt x="0" y="0"/>
                </a:moveTo>
                <a:lnTo>
                  <a:pt x="1307829" y="0"/>
                </a:lnTo>
                <a:lnTo>
                  <a:pt x="1307829" y="1307829"/>
                </a:lnTo>
                <a:lnTo>
                  <a:pt x="0" y="1307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101" t="-12168" r="-33161" b="-17733"/>
            </a:stretch>
          </a:blipFill>
        </p:spPr>
      </p:sp>
      <p:sp>
        <p:nvSpPr>
          <p:cNvPr id="3" name="Rectangle 2"/>
          <p:cNvSpPr/>
          <p:nvPr/>
        </p:nvSpPr>
        <p:spPr>
          <a:xfrm>
            <a:off x="533400" y="1257300"/>
            <a:ext cx="16696911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93"/>
            <a:r>
              <a:rPr lang="en-US" sz="6000" b="1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(</a:t>
            </a:r>
            <a:r>
              <a:rPr lang="en-US" sz="6000" b="1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Professional Qualification</a:t>
            </a:r>
            <a:r>
              <a:rPr lang="en-US" sz="6000" b="1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)</a:t>
            </a:r>
            <a:r>
              <a:rPr lang="ur-PK" sz="6000" b="1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 پیشہ ورانہ قابلیت</a:t>
            </a:r>
            <a:endParaRPr lang="en-US" sz="6000" b="1" dirty="0">
              <a:solidFill>
                <a:prstClr val="black"/>
              </a:solidFill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endParaRPr lang="ur-PK" sz="6000" dirty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r>
              <a:rPr lang="en-US" sz="6000" dirty="0" smtClean="0">
                <a:latin typeface="Jameel Noori Nastaleeq" pitchFamily="2" charset="-78"/>
                <a:cs typeface="Jameel Noori Nastaleeq" pitchFamily="2" charset="-78"/>
              </a:rPr>
              <a:t>    </a:t>
            </a:r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 -   سبق کی مؤثر منصوبہ بندی  </a:t>
            </a:r>
          </a:p>
          <a:p>
            <a:pPr algn="r"/>
            <a:r>
              <a:rPr lang="en-US" sz="6000" dirty="0" smtClean="0">
                <a:latin typeface="Jameel Noori Nastaleeq" pitchFamily="2" charset="-78"/>
                <a:cs typeface="Jameel Noori Nastaleeq" pitchFamily="2" charset="-78"/>
              </a:rPr>
              <a:t> </a:t>
            </a:r>
            <a:r>
              <a:rPr lang="ur-PK" sz="6000" dirty="0" smtClean="0">
                <a:latin typeface="Jameel Noori Nastaleeq" pitchFamily="2" charset="-78"/>
                <a:cs typeface="Jameel Noori Nastaleeq" pitchFamily="2" charset="-78"/>
              </a:rPr>
              <a:t>- </a:t>
            </a:r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تدریسی حکمتِ عملیوں کا مناسب استعمال 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- طلبہ کی جانچ اور رہنمائی کی مہارت 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- تدریسی وسائل اور ٹیکنالوجی کا مؤثر استعمال 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- مختلف تعلیمی حالات کو سنبھالنے کی صلاحیت 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- کمرۂ جماعت کے نظم و نسق کو برقرار رکھنے کی مہارت 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- طلبہ کی ضروریات اور انفرادی فرق کو سمجھنے کی صلاحیت </a:t>
            </a:r>
          </a:p>
          <a:p>
            <a:pPr algn="r"/>
            <a:r>
              <a:rPr lang="ur-PK" sz="6000" dirty="0" smtClean="0">
                <a:latin typeface="Jameel Noori Nastaleeq" pitchFamily="2" charset="-78"/>
                <a:cs typeface="Jameel Noori Nastaleeq" pitchFamily="2" charset="-78"/>
              </a:rPr>
              <a:t> </a:t>
            </a:r>
            <a:endParaRPr lang="ur-PK" sz="6000" dirty="0">
              <a:latin typeface="Jameel Noori Nastaleeq" pitchFamily="2" charset="-78"/>
              <a:cs typeface="Jameel Noori Nastaleeq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2397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76300"/>
            <a:ext cx="174498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0" b="1" dirty="0">
                <a:latin typeface="Jameel Noori Nastaleeq" pitchFamily="2" charset="-78"/>
                <a:cs typeface="Jameel Noori Nastaleeq" pitchFamily="2" charset="-78"/>
              </a:rPr>
              <a:t>(General </a:t>
            </a:r>
            <a:r>
              <a:rPr lang="en-US" sz="6000" b="1" dirty="0" smtClean="0">
                <a:latin typeface="Jameel Noori Nastaleeq" pitchFamily="2" charset="-78"/>
                <a:cs typeface="Jameel Noori Nastaleeq" pitchFamily="2" charset="-78"/>
              </a:rPr>
              <a:t>Competencies)</a:t>
            </a:r>
            <a:r>
              <a:rPr lang="en-US" sz="6000" b="1" i="1" dirty="0" smtClean="0">
                <a:latin typeface="Jameel Noori Nastaleeq" pitchFamily="2" charset="-78"/>
                <a:cs typeface="Jameel Noori Nastaleeq" pitchFamily="2" charset="-78"/>
              </a:rPr>
              <a:t> </a:t>
            </a:r>
            <a:r>
              <a:rPr lang="ur-PK" sz="6000" b="1" dirty="0" smtClean="0">
                <a:latin typeface="Jameel Noori Nastaleeq" pitchFamily="2" charset="-78"/>
                <a:cs typeface="Jameel Noori Nastaleeq" pitchFamily="2" charset="-78"/>
              </a:rPr>
              <a:t>عمومی </a:t>
            </a:r>
            <a:r>
              <a:rPr lang="ur-PK" sz="6000" b="1" dirty="0">
                <a:latin typeface="Jameel Noori Nastaleeq" pitchFamily="2" charset="-78"/>
                <a:cs typeface="Jameel Noori Nastaleeq" pitchFamily="2" charset="-78"/>
              </a:rPr>
              <a:t>صلاحیتیں</a:t>
            </a:r>
          </a:p>
          <a:p>
            <a:pPr algn="r"/>
            <a:endParaRPr lang="en-US" sz="6000" b="1" dirty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r>
              <a:rPr lang="ur-PK" sz="6000" dirty="0" smtClean="0">
                <a:latin typeface="Jameel Noori Nastaleeq" pitchFamily="2" charset="-78"/>
                <a:cs typeface="Jameel Noori Nastaleeq" pitchFamily="2" charset="-78"/>
              </a:rPr>
              <a:t>- </a:t>
            </a:r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سچائی، دیانت داری اور مثبت کردار 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- تدریس سے محبت اور پیشہ ورانہ وابستگی 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- خود اعتمادی اور مؤثر ابلاغ کی صلاحیت 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- جمہوری طرزِ فکر اور احترامِ باہمی 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- طلبہ کے ساتھ ہمدردانہ اور مشفقانہ رویّہ 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- مثبت، پُرسکون اور منظم تعلیمی ماحول کی تشکیل 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- طلبہ میں دلچسپی، ذمہ داری اور نظم و ضبط پیدا </a:t>
            </a:r>
            <a:r>
              <a:rPr lang="ur-PK" sz="6000" dirty="0" smtClean="0">
                <a:latin typeface="Jameel Noori Nastaleeq" pitchFamily="2" charset="-78"/>
                <a:cs typeface="Jameel Noori Nastaleeq" pitchFamily="2" charset="-78"/>
              </a:rPr>
              <a:t>کرنا</a:t>
            </a:r>
            <a:endParaRPr lang="ur-PK" sz="6000" dirty="0">
              <a:latin typeface="Jameel Noori Nastaleeq" pitchFamily="2" charset="-78"/>
              <a:cs typeface="Jameel Noori Nastaleeq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3466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028700"/>
            <a:ext cx="176784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393"/>
            <a:r>
              <a:rPr lang="en-US" sz="6000" b="1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(Special </a:t>
            </a:r>
            <a:r>
              <a:rPr lang="en-US" sz="6000" b="1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Competencies)</a:t>
            </a:r>
            <a:r>
              <a:rPr lang="ur-PK" sz="6000" b="1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 خصوصی </a:t>
            </a:r>
            <a:r>
              <a:rPr lang="ur-PK" sz="6000" b="1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صلاحیتیں:</a:t>
            </a:r>
          </a:p>
          <a:p>
            <a:pPr algn="r"/>
            <a:endParaRPr lang="ur-PK" sz="6000" dirty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- مضمون کے نظری، عملی اور تدریسی پہلوؤں پر مکمل عبور -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- تدریسی وسائل اور جدید تدریسی حکمتِ عملیوں کا مؤثر استعمال -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-سبق کی مؤثر منصوبہ بندی اور منظم تدریس 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- طلبہ کی حوصلہ افزائی، رہنمائی اور مشاورت کی صلاحیت 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- طلبہ کے ساتھ جمہوری اور مثبت اندازِ گفتگو 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- مثبت تعلیمی ماحول اور طلبہ کی دلچسپی برقرار رکھنے کی مہارت</a:t>
            </a:r>
            <a:r>
              <a:rPr lang="ur-PK" dirty="0" smtClean="0"/>
              <a:t> </a:t>
            </a:r>
            <a:endParaRPr lang="ur-PK" dirty="0"/>
          </a:p>
        </p:txBody>
      </p:sp>
    </p:spTree>
    <p:extLst>
      <p:ext uri="{BB962C8B-B14F-4D97-AF65-F5344CB8AC3E}">
        <p14:creationId xmlns:p14="http://schemas.microsoft.com/office/powerpoint/2010/main" val="923262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800100"/>
            <a:ext cx="168402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r-PK" sz="6000" b="1" dirty="0">
                <a:latin typeface="Jameel Noori Nastaleeq" pitchFamily="2" charset="-78"/>
                <a:cs typeface="Jameel Noori Nastaleeq" pitchFamily="2" charset="-78"/>
              </a:rPr>
              <a:t>کمرۂ جماعت کے نظم و نسق کے لیے اہم حکمتِ عملیاں</a:t>
            </a:r>
          </a:p>
          <a:p>
            <a:r>
              <a:rPr lang="en-US" sz="4800" b="1" dirty="0" smtClean="0">
                <a:latin typeface="Jameel Noori Nastaleeq" pitchFamily="2" charset="-78"/>
                <a:cs typeface="Jameel Noori Nastaleeq" pitchFamily="2" charset="-78"/>
              </a:rPr>
              <a:t>(Important </a:t>
            </a:r>
            <a:r>
              <a:rPr lang="en-US" sz="4800" b="1" dirty="0">
                <a:latin typeface="Jameel Noori Nastaleeq" pitchFamily="2" charset="-78"/>
                <a:cs typeface="Jameel Noori Nastaleeq" pitchFamily="2" charset="-78"/>
              </a:rPr>
              <a:t>Strategies for Classroom </a:t>
            </a:r>
            <a:r>
              <a:rPr lang="en-US" sz="4800" b="1" dirty="0" smtClean="0">
                <a:latin typeface="Jameel Noori Nastaleeq" pitchFamily="2" charset="-78"/>
                <a:cs typeface="Jameel Noori Nastaleeq" pitchFamily="2" charset="-78"/>
              </a:rPr>
              <a:t>Management)</a:t>
            </a:r>
            <a:endParaRPr lang="en-US" sz="4800" b="1" dirty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- استاد کا مثالی کردار اور مثبت رویّہ 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- قواعد و ضوابط کی پابندی 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- طلبہ کی حوصلہ افزائی اور تعریف 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- مثبت اور مؤثر اندازِ گفتگو 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- جسمانی و ذہنی سزا سے گریز 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- گروہی سرگرمیوں کے ذریعے تعاون کا فروغ 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- طلبہ کے ساتھ خوشگوار تعلقات قائم کرنا </a:t>
            </a:r>
          </a:p>
        </p:txBody>
      </p:sp>
    </p:spTree>
    <p:extLst>
      <p:ext uri="{BB962C8B-B14F-4D97-AF65-F5344CB8AC3E}">
        <p14:creationId xmlns:p14="http://schemas.microsoft.com/office/powerpoint/2010/main" val="1610395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714500"/>
            <a:ext cx="1386840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393">
              <a:lnSpc>
                <a:spcPct val="115000"/>
              </a:lnSpc>
            </a:pPr>
            <a:r>
              <a:rPr lang="en-US" sz="6000" b="1" dirty="0" smtClean="0">
                <a:latin typeface="Jameel Noori Nastaleeq" pitchFamily="2" charset="-78"/>
                <a:cs typeface="Jameel Noori Nastaleeq" pitchFamily="2" charset="-78"/>
              </a:rPr>
              <a:t>Conclusion </a:t>
            </a:r>
            <a:r>
              <a:rPr lang="ar-SA" sz="6000" b="1" dirty="0" smtClean="0">
                <a:solidFill>
                  <a:prstClr val="black"/>
                </a:solidFill>
                <a:latin typeface="Jameel Noori Nastaleeq" pitchFamily="2" charset="-78"/>
                <a:ea typeface="Calibri"/>
                <a:cs typeface="Jameel Noori Nastaleeq" pitchFamily="2" charset="-78"/>
              </a:rPr>
              <a:t>اختتامی کلمات</a:t>
            </a:r>
            <a:endParaRPr lang="en-US" sz="6000" b="1" dirty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r>
              <a:rPr lang="ur-PK" sz="6000" dirty="0" smtClean="0">
                <a:latin typeface="Jameel Noori Nastaleeq" pitchFamily="2" charset="-78"/>
                <a:cs typeface="Jameel Noori Nastaleeq" pitchFamily="2" charset="-78"/>
              </a:rPr>
              <a:t>- مؤثر </a:t>
            </a:r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نظم و نسق کامیاب تدریس کی بنیاد ہے۔ 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- مثبت اور منظم تعلیمی ماحول سیکھنے کے عمل کو بہتر بناتا ہے۔ 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- استاد کی علمی و تدریسی صلاحیتیں نہایت اہم ہیں۔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- استاد کا مثبت کردار تعلیمی عمل کو کامیاب بناتا ہے۔</a:t>
            </a:r>
          </a:p>
        </p:txBody>
      </p:sp>
    </p:spTree>
    <p:extLst>
      <p:ext uri="{BB962C8B-B14F-4D97-AF65-F5344CB8AC3E}">
        <p14:creationId xmlns:p14="http://schemas.microsoft.com/office/powerpoint/2010/main" val="445103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78801" y="1190625"/>
            <a:ext cx="14597596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</a:pPr>
            <a:endParaRPr lang="en-US" sz="7500" b="1" spc="-120" dirty="0">
              <a:solidFill>
                <a:srgbClr val="CA0013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0" y="4000500"/>
            <a:ext cx="17373600" cy="172175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9600" b="1" spc="-150" dirty="0">
                <a:solidFill>
                  <a:srgbClr val="CA0013"/>
                </a:solidFill>
                <a:latin typeface="Inter Bold"/>
                <a:ea typeface="Inter Bold"/>
                <a:cs typeface="Inter Bold"/>
                <a:sym typeface="Inter Bold"/>
              </a:rPr>
              <a:t>Thank you</a:t>
            </a:r>
          </a:p>
          <a:p>
            <a:pPr algn="ctr">
              <a:lnSpc>
                <a:spcPts val="7000"/>
              </a:lnSpc>
            </a:pPr>
            <a:r>
              <a:rPr lang="en-US" sz="5000" b="1" spc="-150" dirty="0">
                <a:solidFill>
                  <a:srgbClr val="CA0013"/>
                </a:solidFill>
                <a:latin typeface="Inter Bold"/>
                <a:ea typeface="Inter Bold"/>
                <a:cs typeface="Inter Bold"/>
                <a:sym typeface="Inter Bold"/>
              </a:rPr>
              <a:t>abc@gmail.com/ @manuu.edu.in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B461CB29-BE99-FA0A-24DC-DAB3772C4A32}"/>
              </a:ext>
            </a:extLst>
          </p:cNvPr>
          <p:cNvSpPr/>
          <p:nvPr/>
        </p:nvSpPr>
        <p:spPr>
          <a:xfrm>
            <a:off x="16576397" y="-190500"/>
            <a:ext cx="1307829" cy="1307829"/>
          </a:xfrm>
          <a:custGeom>
            <a:avLst/>
            <a:gdLst/>
            <a:ahLst/>
            <a:cxnLst/>
            <a:rect l="l" t="t" r="r" b="b"/>
            <a:pathLst>
              <a:path w="1307829" h="1307829">
                <a:moveTo>
                  <a:pt x="0" y="0"/>
                </a:moveTo>
                <a:lnTo>
                  <a:pt x="1307829" y="0"/>
                </a:lnTo>
                <a:lnTo>
                  <a:pt x="1307829" y="1307829"/>
                </a:lnTo>
                <a:lnTo>
                  <a:pt x="0" y="1307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101" t="-12168" r="-33161" b="-17733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78801" y="1190625"/>
            <a:ext cx="14597596" cy="1954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500" b="1" spc="-120" dirty="0">
                <a:solidFill>
                  <a:srgbClr val="CA0013"/>
                </a:solidFill>
                <a:latin typeface="Inter Bold"/>
                <a:ea typeface="Inter Bold"/>
                <a:cs typeface="Inter Bold"/>
                <a:sym typeface="Inter Bold"/>
              </a:rPr>
              <a:t>LEARNING OBJECTIVES</a:t>
            </a:r>
          </a:p>
          <a:p>
            <a:pPr marL="0" lvl="0" indent="0" algn="ctr" rtl="1">
              <a:lnSpc>
                <a:spcPts val="7200"/>
              </a:lnSpc>
            </a:pPr>
            <a:r>
              <a:rPr lang="ar-EG" sz="8800" spc="-120" dirty="0">
                <a:solidFill>
                  <a:srgbClr val="CA0013"/>
                </a:solidFill>
                <a:latin typeface="Jameel Noori Nastaleeq"/>
                <a:ea typeface="Jameel Noori Nastaleeq"/>
                <a:cs typeface="Jameel Noori Nastaleeq"/>
                <a:sym typeface="Jameel Noori Nastaleeq"/>
                <a:rtl/>
              </a:rPr>
              <a:t>سبق کے اہداف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738929-D99D-4298-8669-56163DB72D77}"/>
              </a:ext>
            </a:extLst>
          </p:cNvPr>
          <p:cNvSpPr txBox="1"/>
          <p:nvPr/>
        </p:nvSpPr>
        <p:spPr>
          <a:xfrm>
            <a:off x="1978801" y="3619500"/>
            <a:ext cx="13946999" cy="4636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 rtl="1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ar-SA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Jameel Noori Nastaleeq" panose="02000503000000000004" pitchFamily="2" charset="-78"/>
              </a:rPr>
              <a:t>اس اکائی کا مطالعہ کرنے کے بعد   آپ مندرجہ ذیل نکات کو سمجھ سکیں گے</a:t>
            </a:r>
            <a:r>
              <a:rPr lang="en-AE" sz="6000" dirty="0">
                <a:effectLst/>
                <a:latin typeface="Jameel Noori Nastaleeq" panose="02000503000000000004" pitchFamily="2" charset="-78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AE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ur-PK" sz="5400" dirty="0" smtClean="0">
                <a:latin typeface="Calibri" panose="020F0502020204030204" pitchFamily="34" charset="0"/>
                <a:ea typeface="Times New Roman" panose="02020603050405020304" pitchFamily="18" charset="0"/>
                <a:cs typeface="Jameel Noori Nastaleeq" panose="02000503000000000004" pitchFamily="2" charset="-78"/>
              </a:rPr>
              <a:t>کمرۂ </a:t>
            </a:r>
            <a:r>
              <a:rPr lang="ur-PK" sz="5400" dirty="0">
                <a:latin typeface="Calibri" panose="020F0502020204030204" pitchFamily="34" charset="0"/>
                <a:ea typeface="Times New Roman" panose="02020603050405020304" pitchFamily="18" charset="0"/>
                <a:cs typeface="Jameel Noori Nastaleeq" panose="02000503000000000004" pitchFamily="2" charset="-78"/>
              </a:rPr>
              <a:t>جماعت کا نظم و نسق کیا ہے؟</a:t>
            </a:r>
          </a:p>
          <a:p>
            <a:pPr marL="342900" lvl="0" indent="-342900" algn="r" rtl="1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ur-PK" sz="5400" dirty="0" smtClean="0">
                <a:latin typeface="Calibri" panose="020F0502020204030204" pitchFamily="34" charset="0"/>
                <a:ea typeface="Times New Roman" panose="02020603050405020304" pitchFamily="18" charset="0"/>
                <a:cs typeface="Jameel Noori Nastaleeq" panose="02000503000000000004" pitchFamily="2" charset="-78"/>
              </a:rPr>
              <a:t>کمرۂ </a:t>
            </a:r>
            <a:r>
              <a:rPr lang="ur-PK" sz="5400" dirty="0">
                <a:latin typeface="Calibri" panose="020F0502020204030204" pitchFamily="34" charset="0"/>
                <a:ea typeface="Times New Roman" panose="02020603050405020304" pitchFamily="18" charset="0"/>
                <a:cs typeface="Jameel Noori Nastaleeq" panose="02000503000000000004" pitchFamily="2" charset="-78"/>
              </a:rPr>
              <a:t>جماعت کی تنظیم کیوں ضروری ہے؟</a:t>
            </a:r>
          </a:p>
          <a:p>
            <a:pPr marL="342900" lvl="0" indent="-342900" algn="r" rtl="1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ur-PK" sz="5400" dirty="0" smtClean="0">
                <a:latin typeface="Calibri" panose="020F0502020204030204" pitchFamily="34" charset="0"/>
                <a:ea typeface="Times New Roman" panose="02020603050405020304" pitchFamily="18" charset="0"/>
                <a:cs typeface="Jameel Noori Nastaleeq" panose="02000503000000000004" pitchFamily="2" charset="-78"/>
              </a:rPr>
              <a:t>اور </a:t>
            </a:r>
            <a:r>
              <a:rPr lang="ur-PK" sz="5400" dirty="0">
                <a:latin typeface="Calibri" panose="020F0502020204030204" pitchFamily="34" charset="0"/>
                <a:ea typeface="Times New Roman" panose="02020603050405020304" pitchFamily="18" charset="0"/>
                <a:cs typeface="Jameel Noori Nastaleeq" panose="02000503000000000004" pitchFamily="2" charset="-78"/>
              </a:rPr>
              <a:t>ایک کامیاب استاد کمرۂ جماعت میں نظم و ضبط کیسے قائم کرتا ہے؟</a:t>
            </a:r>
          </a:p>
          <a:p>
            <a:pPr marL="571500" lvl="0" indent="-571500" algn="just" rtl="1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en-AE" sz="5400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xmlns="" id="{CE6D4B90-3252-242F-E259-B700646F49D6}"/>
              </a:ext>
            </a:extLst>
          </p:cNvPr>
          <p:cNvSpPr/>
          <p:nvPr/>
        </p:nvSpPr>
        <p:spPr>
          <a:xfrm>
            <a:off x="16576397" y="-190500"/>
            <a:ext cx="1307829" cy="1307829"/>
          </a:xfrm>
          <a:custGeom>
            <a:avLst/>
            <a:gdLst/>
            <a:ahLst/>
            <a:cxnLst/>
            <a:rect l="l" t="t" r="r" b="b"/>
            <a:pathLst>
              <a:path w="1307829" h="1307829">
                <a:moveTo>
                  <a:pt x="0" y="0"/>
                </a:moveTo>
                <a:lnTo>
                  <a:pt x="1307829" y="0"/>
                </a:lnTo>
                <a:lnTo>
                  <a:pt x="1307829" y="1307829"/>
                </a:lnTo>
                <a:lnTo>
                  <a:pt x="0" y="1307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101" t="-12168" r="-33161" b="-17733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7E67ECAE-BFE5-2134-09E8-C59583C26F64}"/>
              </a:ext>
            </a:extLst>
          </p:cNvPr>
          <p:cNvSpPr/>
          <p:nvPr/>
        </p:nvSpPr>
        <p:spPr>
          <a:xfrm>
            <a:off x="16576397" y="-190500"/>
            <a:ext cx="1307829" cy="1307829"/>
          </a:xfrm>
          <a:custGeom>
            <a:avLst/>
            <a:gdLst/>
            <a:ahLst/>
            <a:cxnLst/>
            <a:rect l="l" t="t" r="r" b="b"/>
            <a:pathLst>
              <a:path w="1307829" h="1307829">
                <a:moveTo>
                  <a:pt x="0" y="0"/>
                </a:moveTo>
                <a:lnTo>
                  <a:pt x="1307829" y="0"/>
                </a:lnTo>
                <a:lnTo>
                  <a:pt x="1307829" y="1307829"/>
                </a:lnTo>
                <a:lnTo>
                  <a:pt x="0" y="1307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101" t="-12168" r="-33161" b="-17733"/>
            </a:stretch>
          </a:blipFill>
        </p:spPr>
      </p:sp>
      <p:sp>
        <p:nvSpPr>
          <p:cNvPr id="3" name="Rectangle 2"/>
          <p:cNvSpPr/>
          <p:nvPr/>
        </p:nvSpPr>
        <p:spPr>
          <a:xfrm>
            <a:off x="1828800" y="1257300"/>
            <a:ext cx="16154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0" b="1" dirty="0" smtClean="0">
                <a:latin typeface="Jameel Noori Nastaleeq" pitchFamily="2" charset="-78"/>
                <a:cs typeface="Jameel Noori Nastaleeq" pitchFamily="2" charset="-78"/>
              </a:rPr>
              <a:t> (Classroom Management) </a:t>
            </a:r>
            <a:r>
              <a:rPr lang="ur-PK" sz="6000" b="1" dirty="0" smtClean="0">
                <a:latin typeface="Jameel Noori Nastaleeq" pitchFamily="2" charset="-78"/>
                <a:cs typeface="Jameel Noori Nastaleeq" pitchFamily="2" charset="-78"/>
              </a:rPr>
              <a:t>کمرۂ </a:t>
            </a:r>
            <a:r>
              <a:rPr lang="ur-PK" sz="6000" b="1" dirty="0">
                <a:latin typeface="Jameel Noori Nastaleeq" pitchFamily="2" charset="-78"/>
                <a:cs typeface="Jameel Noori Nastaleeq" pitchFamily="2" charset="-78"/>
              </a:rPr>
              <a:t>جماعت کا نظم و </a:t>
            </a:r>
            <a:r>
              <a:rPr lang="ur-PK" sz="6000" b="1" dirty="0" smtClean="0">
                <a:latin typeface="Jameel Noori Nastaleeq" pitchFamily="2" charset="-78"/>
                <a:cs typeface="Jameel Noori Nastaleeq" pitchFamily="2" charset="-78"/>
              </a:rPr>
              <a:t>نسق</a:t>
            </a:r>
            <a:endParaRPr lang="en-US" sz="6000" b="1" dirty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کمرۂ جماعت کے نظم و نسق سے مراد وہ تمام تدابیر، اصول، طریقۂ کار اور سرگرمیاں </a:t>
            </a:r>
            <a:endParaRPr lang="en-US" sz="6000" dirty="0" smtClean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r>
              <a:rPr lang="ur-PK" sz="6000" dirty="0" smtClean="0">
                <a:latin typeface="Jameel Noori Nastaleeq" pitchFamily="2" charset="-78"/>
                <a:cs typeface="Jameel Noori Nastaleeq" pitchFamily="2" charset="-78"/>
              </a:rPr>
              <a:t>نظم </a:t>
            </a:r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و ضبط برقرار رکھنا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مثبت تعلیمی ماحول قائم کرنا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طلبہ کی فعال شرکت کو فروغ دینا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تدریسی عمل کو مؤثر بنانا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خوشگوار اور پُرسکون ماحول پیدا کرنا</a:t>
            </a:r>
          </a:p>
        </p:txBody>
      </p:sp>
    </p:spTree>
    <p:extLst>
      <p:ext uri="{BB962C8B-B14F-4D97-AF65-F5344CB8AC3E}">
        <p14:creationId xmlns:p14="http://schemas.microsoft.com/office/powerpoint/2010/main" val="165416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18940285-D82F-E3C0-5DF6-D6233759669B}"/>
              </a:ext>
            </a:extLst>
          </p:cNvPr>
          <p:cNvSpPr/>
          <p:nvPr/>
        </p:nvSpPr>
        <p:spPr>
          <a:xfrm>
            <a:off x="16576397" y="-190500"/>
            <a:ext cx="1307829" cy="1307829"/>
          </a:xfrm>
          <a:custGeom>
            <a:avLst/>
            <a:gdLst/>
            <a:ahLst/>
            <a:cxnLst/>
            <a:rect l="l" t="t" r="r" b="b"/>
            <a:pathLst>
              <a:path w="1307829" h="1307829">
                <a:moveTo>
                  <a:pt x="0" y="0"/>
                </a:moveTo>
                <a:lnTo>
                  <a:pt x="1307829" y="0"/>
                </a:lnTo>
                <a:lnTo>
                  <a:pt x="1307829" y="1307829"/>
                </a:lnTo>
                <a:lnTo>
                  <a:pt x="0" y="1307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101" t="-12168" r="-33161" b="-17733"/>
            </a:stretch>
          </a:blipFill>
        </p:spPr>
      </p:sp>
      <p:sp>
        <p:nvSpPr>
          <p:cNvPr id="3" name="Rectangle 2"/>
          <p:cNvSpPr/>
          <p:nvPr/>
        </p:nvSpPr>
        <p:spPr>
          <a:xfrm>
            <a:off x="1447800" y="896183"/>
            <a:ext cx="16011111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93"/>
            <a:r>
              <a:rPr lang="en-US" sz="6000" b="1" dirty="0" smtClean="0">
                <a:latin typeface="Jameel Noori Nastaleeq" pitchFamily="2" charset="-78"/>
                <a:cs typeface="Jameel Noori Nastaleeq" pitchFamily="2" charset="-78"/>
              </a:rPr>
              <a:t>(</a:t>
            </a:r>
            <a:r>
              <a:rPr lang="en-US" sz="6000" b="1" dirty="0">
                <a:latin typeface="Jameel Noori Nastaleeq" pitchFamily="2" charset="-78"/>
                <a:cs typeface="Jameel Noori Nastaleeq" pitchFamily="2" charset="-78"/>
              </a:rPr>
              <a:t>Classroom Organisation</a:t>
            </a:r>
            <a:r>
              <a:rPr lang="en-US" sz="6000" b="1" dirty="0" smtClean="0">
                <a:latin typeface="Jameel Noori Nastaleeq" pitchFamily="2" charset="-78"/>
                <a:cs typeface="Jameel Noori Nastaleeq" pitchFamily="2" charset="-78"/>
              </a:rPr>
              <a:t>)</a:t>
            </a:r>
            <a:r>
              <a:rPr lang="ur-PK" sz="6000" b="1" dirty="0" smtClean="0">
                <a:latin typeface="Jameel Noori Nastaleeq" pitchFamily="2" charset="-78"/>
                <a:cs typeface="Jameel Noori Nastaleeq" pitchFamily="2" charset="-78"/>
              </a:rPr>
              <a:t> کمرۂ </a:t>
            </a:r>
            <a:r>
              <a:rPr lang="ur-PK" sz="6000" b="1" dirty="0">
                <a:latin typeface="Jameel Noori Nastaleeq" pitchFamily="2" charset="-78"/>
                <a:cs typeface="Jameel Noori Nastaleeq" pitchFamily="2" charset="-78"/>
              </a:rPr>
              <a:t>جماعت  کی </a:t>
            </a:r>
            <a:r>
              <a:rPr lang="ur-PK" sz="6000" b="1" dirty="0" smtClean="0">
                <a:latin typeface="Jameel Noori Nastaleeq" pitchFamily="2" charset="-78"/>
                <a:cs typeface="Jameel Noori Nastaleeq" pitchFamily="2" charset="-78"/>
              </a:rPr>
              <a:t>تنظیم</a:t>
            </a:r>
            <a:endParaRPr lang="ur-PK" sz="6000" b="1" dirty="0">
              <a:latin typeface="Jameel Noori Nastaleeq" pitchFamily="2" charset="-78"/>
              <a:cs typeface="Jameel Noori Nastaleeq" pitchFamily="2" charset="-78"/>
            </a:endParaRPr>
          </a:p>
          <a:p>
            <a:pPr lvl="0" algn="r" defTabSz="914393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کمرۂ جماعت کی تنظیم سے مراد</a:t>
            </a:r>
          </a:p>
          <a:p>
            <a:pPr algn="r"/>
            <a:r>
              <a:rPr lang="en-US" sz="6000" dirty="0" smtClean="0">
                <a:latin typeface="Jameel Noori Nastaleeq" pitchFamily="2" charset="-78"/>
                <a:cs typeface="Jameel Noori Nastaleeq" pitchFamily="2" charset="-78"/>
              </a:rPr>
              <a:t>  </a:t>
            </a:r>
            <a:r>
              <a:rPr lang="ur-PK" sz="6000" dirty="0" smtClean="0">
                <a:latin typeface="Jameel Noori Nastaleeq" pitchFamily="2" charset="-78"/>
                <a:cs typeface="Jameel Noori Nastaleeq" pitchFamily="2" charset="-78"/>
              </a:rPr>
              <a:t>نشستوں </a:t>
            </a:r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کی مناسب ترتیب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تدریسی وسائل کا مؤثر استعمال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وقت اور سرگرمیوں کی منصوبہ بندی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تعلیمی ماحول کو منظم بنانا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سیکھنے کے عمل کو آسان اور مؤثر بنانا</a:t>
            </a:r>
          </a:p>
          <a:p>
            <a:pPr lvl="0" algn="r" defTabSz="914393"/>
            <a:endParaRPr lang="en-US" sz="6000" dirty="0">
              <a:solidFill>
                <a:prstClr val="black"/>
              </a:solidFill>
              <a:latin typeface="Jameel Noori Nastaleeq" pitchFamily="2" charset="-78"/>
              <a:cs typeface="Jameel Noori Nastaleeq" pitchFamily="2" charset="-78"/>
            </a:endParaRPr>
          </a:p>
          <a:p>
            <a:pPr lvl="0" algn="r" defTabSz="914393"/>
            <a:endParaRPr lang="en-US" sz="6000" dirty="0" smtClean="0">
              <a:solidFill>
                <a:prstClr val="black"/>
              </a:solidFill>
              <a:latin typeface="Jameel Noori Nastaleeq" pitchFamily="2" charset="-78"/>
              <a:cs typeface="Jameel Noori Nastaleeq" pitchFamily="2" charset="-78"/>
            </a:endParaRPr>
          </a:p>
          <a:p>
            <a:pPr lvl="0" algn="r" defTabSz="914393"/>
            <a:endParaRPr lang="ur-PK" sz="6000" dirty="0">
              <a:solidFill>
                <a:prstClr val="black"/>
              </a:solidFill>
              <a:latin typeface="Jameel Noori Nastaleeq" pitchFamily="2" charset="-78"/>
              <a:cs typeface="Jameel Noori Nastaleeq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348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2050345"/>
            <a:ext cx="1676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r-PK" sz="6000" b="1" dirty="0">
                <a:latin typeface="Jameel Noori Nastaleeq" pitchFamily="2" charset="-78"/>
                <a:cs typeface="Jameel Noori Nastaleeq" pitchFamily="2" charset="-78"/>
              </a:rPr>
              <a:t>نظم و نسق اور تنظیم کا باہمی تعلق</a:t>
            </a:r>
          </a:p>
          <a:p>
            <a:pPr algn="r">
              <a:buFont typeface="Arial"/>
              <a:buChar char="•"/>
            </a:pPr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تنظیم تعلیمی ماحول کو منظم بناتی ہے۔</a:t>
            </a:r>
          </a:p>
          <a:p>
            <a:pPr algn="r">
              <a:buFont typeface="Arial"/>
              <a:buChar char="•"/>
            </a:pPr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نظم و نسق ماحول کو پُرسکون اور فعال رکھتا ہے۔</a:t>
            </a:r>
          </a:p>
          <a:p>
            <a:pPr algn="r">
              <a:buFont typeface="Arial"/>
              <a:buChar char="•"/>
            </a:pPr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دونوں مؤثر تدریس کے لیے ناگزیر ہیں۔</a:t>
            </a:r>
          </a:p>
          <a:p>
            <a:pPr algn="r">
              <a:buFont typeface="Arial"/>
              <a:buChar char="•"/>
            </a:pPr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بہتر تدریس کے لیے منظم ماحول ضروری ہے۔</a:t>
            </a:r>
          </a:p>
        </p:txBody>
      </p:sp>
    </p:spTree>
    <p:extLst>
      <p:ext uri="{BB962C8B-B14F-4D97-AF65-F5344CB8AC3E}">
        <p14:creationId xmlns:p14="http://schemas.microsoft.com/office/powerpoint/2010/main" val="953016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DF851833-C1E7-47F6-218C-A544754E3C1D}"/>
              </a:ext>
            </a:extLst>
          </p:cNvPr>
          <p:cNvSpPr/>
          <p:nvPr/>
        </p:nvSpPr>
        <p:spPr>
          <a:xfrm>
            <a:off x="16576397" y="-190500"/>
            <a:ext cx="1307829" cy="1307829"/>
          </a:xfrm>
          <a:custGeom>
            <a:avLst/>
            <a:gdLst/>
            <a:ahLst/>
            <a:cxnLst/>
            <a:rect l="l" t="t" r="r" b="b"/>
            <a:pathLst>
              <a:path w="1307829" h="1307829">
                <a:moveTo>
                  <a:pt x="0" y="0"/>
                </a:moveTo>
                <a:lnTo>
                  <a:pt x="1307829" y="0"/>
                </a:lnTo>
                <a:lnTo>
                  <a:pt x="1307829" y="1307829"/>
                </a:lnTo>
                <a:lnTo>
                  <a:pt x="0" y="1307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101" t="-12168" r="-33161" b="-17733"/>
            </a:stretch>
          </a:blipFill>
        </p:spPr>
      </p:sp>
      <p:sp>
        <p:nvSpPr>
          <p:cNvPr id="3" name="Rectangle 2"/>
          <p:cNvSpPr/>
          <p:nvPr/>
        </p:nvSpPr>
        <p:spPr>
          <a:xfrm>
            <a:off x="1192227" y="1485900"/>
            <a:ext cx="16038084" cy="1209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0" b="1" dirty="0" smtClean="0">
                <a:latin typeface="Jameel Noori Nastaleeq" pitchFamily="2" charset="-78"/>
                <a:cs typeface="Jameel Noori Nastaleeq" pitchFamily="2" charset="-78"/>
              </a:rPr>
              <a:t>(</a:t>
            </a:r>
            <a:r>
              <a:rPr lang="en-US" sz="6000" b="1" dirty="0">
                <a:latin typeface="Jameel Noori Nastaleeq" pitchFamily="2" charset="-78"/>
                <a:cs typeface="Jameel Noori Nastaleeq" pitchFamily="2" charset="-78"/>
              </a:rPr>
              <a:t>Causes of poor management)</a:t>
            </a:r>
            <a:r>
              <a:rPr lang="ur-PK" sz="6000" b="1" dirty="0">
                <a:latin typeface="Jameel Noori Nastaleeq" pitchFamily="2" charset="-78"/>
                <a:cs typeface="Jameel Noori Nastaleeq" pitchFamily="2" charset="-78"/>
              </a:rPr>
              <a:t> </a:t>
            </a:r>
            <a:r>
              <a:rPr lang="ur-PK" sz="6000" b="1" dirty="0" smtClean="0">
                <a:latin typeface="Jameel Noori Nastaleeq" pitchFamily="2" charset="-78"/>
                <a:cs typeface="Jameel Noori Nastaleeq" pitchFamily="2" charset="-78"/>
              </a:rPr>
              <a:t> </a:t>
            </a:r>
            <a:r>
              <a:rPr lang="ur-PK" sz="6000" b="1" dirty="0">
                <a:latin typeface="Jameel Noori Nastaleeq" pitchFamily="2" charset="-78"/>
                <a:cs typeface="Jameel Noori Nastaleeq" pitchFamily="2" charset="-78"/>
              </a:rPr>
              <a:t>نظم و نسق میں مسائل کے اسباب</a:t>
            </a:r>
            <a:endParaRPr lang="en-US" sz="6000" b="1" dirty="0" smtClean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r>
              <a:rPr lang="en-US" sz="6000" dirty="0" smtClean="0">
                <a:latin typeface="Jameel Noori Nastaleeq" pitchFamily="2" charset="-78"/>
                <a:cs typeface="Jameel Noori Nastaleeq" pitchFamily="2" charset="-78"/>
              </a:rPr>
              <a:t>(</a:t>
            </a:r>
            <a:r>
              <a:rPr lang="en-US" sz="6000" dirty="0">
                <a:latin typeface="Jameel Noori Nastaleeq" pitchFamily="2" charset="-78"/>
                <a:cs typeface="Jameel Noori Nastaleeq" pitchFamily="2" charset="-78"/>
              </a:rPr>
              <a:t>Teacher Related  Factors) </a:t>
            </a:r>
            <a:r>
              <a:rPr lang="ur-PK" sz="6000" dirty="0" smtClean="0">
                <a:latin typeface="Jameel Noori Nastaleeq" pitchFamily="2" charset="-78"/>
                <a:cs typeface="Jameel Noori Nastaleeq" pitchFamily="2" charset="-78"/>
              </a:rPr>
              <a:t>۔</a:t>
            </a:r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استاد سے متعلق عوامل</a:t>
            </a:r>
          </a:p>
          <a:p>
            <a:pPr algn="r"/>
            <a:r>
              <a:rPr lang="en-US" sz="6000" dirty="0">
                <a:latin typeface="Jameel Noori Nastaleeq" pitchFamily="2" charset="-78"/>
                <a:cs typeface="Jameel Noori Nastaleeq" pitchFamily="2" charset="-78"/>
              </a:rPr>
              <a:t>(Administrative Factors</a:t>
            </a:r>
            <a:r>
              <a:rPr lang="en-US" sz="6000" dirty="0" smtClean="0">
                <a:latin typeface="Jameel Noori Nastaleeq" pitchFamily="2" charset="-78"/>
                <a:cs typeface="Jameel Noori Nastaleeq" pitchFamily="2" charset="-78"/>
              </a:rPr>
              <a:t>)</a:t>
            </a:r>
            <a:r>
              <a:rPr lang="ur-PK" sz="6000" dirty="0" smtClean="0">
                <a:latin typeface="Jameel Noori Nastaleeq" pitchFamily="2" charset="-78"/>
                <a:cs typeface="Jameel Noori Nastaleeq" pitchFamily="2" charset="-78"/>
              </a:rPr>
              <a:t>۔ </a:t>
            </a:r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انتظامیہ سے متعلق عوامل</a:t>
            </a:r>
          </a:p>
          <a:p>
            <a:pPr algn="r"/>
            <a:r>
              <a:rPr lang="en-US" sz="6000" dirty="0">
                <a:latin typeface="Jameel Noori Nastaleeq" pitchFamily="2" charset="-78"/>
                <a:cs typeface="Jameel Noori Nastaleeq" pitchFamily="2" charset="-78"/>
              </a:rPr>
              <a:t>(Curriculum-related </a:t>
            </a:r>
            <a:r>
              <a:rPr lang="en-US" sz="6000" dirty="0" smtClean="0">
                <a:latin typeface="Jameel Noori Nastaleeq" pitchFamily="2" charset="-78"/>
                <a:cs typeface="Jameel Noori Nastaleeq" pitchFamily="2" charset="-78"/>
              </a:rPr>
              <a:t>Factors)</a:t>
            </a:r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 ۔نصاب سے متعلق عوامل</a:t>
            </a:r>
          </a:p>
          <a:p>
            <a:pPr algn="r"/>
            <a:r>
              <a:rPr lang="en-US" sz="6000" dirty="0">
                <a:latin typeface="Jameel Noori Nastaleeq" pitchFamily="2" charset="-78"/>
                <a:cs typeface="Jameel Noori Nastaleeq" pitchFamily="2" charset="-78"/>
              </a:rPr>
              <a:t>(School </a:t>
            </a:r>
            <a:r>
              <a:rPr lang="en-US" sz="6000" dirty="0" smtClean="0">
                <a:latin typeface="Jameel Noori Nastaleeq" pitchFamily="2" charset="-78"/>
                <a:cs typeface="Jameel Noori Nastaleeq" pitchFamily="2" charset="-78"/>
              </a:rPr>
              <a:t>Environment)</a:t>
            </a:r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 ۔اسکولی </a:t>
            </a:r>
            <a:r>
              <a:rPr lang="ur-PK" sz="6000" dirty="0" smtClean="0">
                <a:latin typeface="Jameel Noori Nastaleeq" pitchFamily="2" charset="-78"/>
                <a:cs typeface="Jameel Noori Nastaleeq" pitchFamily="2" charset="-78"/>
              </a:rPr>
              <a:t>ماحول</a:t>
            </a:r>
            <a:r>
              <a:rPr lang="en-US" sz="6000" dirty="0" smtClean="0">
                <a:latin typeface="Jameel Noori Nastaleeq" pitchFamily="2" charset="-78"/>
                <a:cs typeface="Jameel Noori Nastaleeq" pitchFamily="2" charset="-78"/>
              </a:rPr>
              <a:t> </a:t>
            </a:r>
            <a:endParaRPr lang="ur-PK" sz="6000" dirty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endParaRPr lang="en-US" sz="6000" b="1" dirty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endParaRPr lang="en-US" sz="6000" b="1" dirty="0" smtClean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endParaRPr lang="en-US" sz="6000" b="1" dirty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endParaRPr lang="en-US" sz="6000" b="1" dirty="0" smtClean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endParaRPr lang="en-US" sz="6000" b="1" dirty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endParaRPr lang="en-US" sz="6000" b="1" dirty="0" smtClean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endParaRPr lang="en-US" sz="6000" b="1" dirty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r>
              <a:rPr lang="en-US" sz="6000" b="1" dirty="0" smtClean="0">
                <a:latin typeface="Jameel Noori Nastaleeq" pitchFamily="2" charset="-78"/>
                <a:cs typeface="Jameel Noori Nastaleeq" pitchFamily="2" charset="-78"/>
              </a:rPr>
              <a:t>    </a:t>
            </a:r>
            <a:endParaRPr lang="ur-PK" sz="6000" b="1" dirty="0" smtClean="0">
              <a:latin typeface="Jameel Noori Nastaleeq" pitchFamily="2" charset="-78"/>
              <a:cs typeface="Jameel Noori Nastaleeq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412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3F09D414-7715-9A28-FA97-487B4C7A8F17}"/>
              </a:ext>
            </a:extLst>
          </p:cNvPr>
          <p:cNvSpPr/>
          <p:nvPr/>
        </p:nvSpPr>
        <p:spPr>
          <a:xfrm>
            <a:off x="16576397" y="-190500"/>
            <a:ext cx="1307829" cy="1307829"/>
          </a:xfrm>
          <a:custGeom>
            <a:avLst/>
            <a:gdLst/>
            <a:ahLst/>
            <a:cxnLst/>
            <a:rect l="l" t="t" r="r" b="b"/>
            <a:pathLst>
              <a:path w="1307829" h="1307829">
                <a:moveTo>
                  <a:pt x="0" y="0"/>
                </a:moveTo>
                <a:lnTo>
                  <a:pt x="1307829" y="0"/>
                </a:lnTo>
                <a:lnTo>
                  <a:pt x="1307829" y="1307829"/>
                </a:lnTo>
                <a:lnTo>
                  <a:pt x="0" y="1307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101" t="-12168" r="-33161" b="-17733"/>
            </a:stretch>
          </a:blipFill>
        </p:spPr>
      </p:sp>
      <p:sp>
        <p:nvSpPr>
          <p:cNvPr id="3" name="Rectangle 2"/>
          <p:cNvSpPr/>
          <p:nvPr/>
        </p:nvSpPr>
        <p:spPr>
          <a:xfrm>
            <a:off x="2057400" y="1485900"/>
            <a:ext cx="15826826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r-PK" sz="6000" b="1" dirty="0">
                <a:latin typeface="Jameel Noori Nastaleeq" pitchFamily="2" charset="-78"/>
                <a:cs typeface="Jameel Noori Nastaleeq" pitchFamily="2" charset="-78"/>
              </a:rPr>
              <a:t>کمرۂ جماعت کے نظم و نسق اور تنظیم میں استاد کے </a:t>
            </a:r>
            <a:r>
              <a:rPr lang="ur-PK" sz="6000" b="1" dirty="0" smtClean="0">
                <a:latin typeface="Jameel Noori Nastaleeq" pitchFamily="2" charset="-78"/>
                <a:cs typeface="Jameel Noori Nastaleeq" pitchFamily="2" charset="-78"/>
              </a:rPr>
              <a:t>کردار</a:t>
            </a:r>
            <a:endParaRPr lang="en-US" sz="6000" b="1" dirty="0" smtClean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endParaRPr lang="en-US" sz="6000" b="1" dirty="0" smtClean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r>
              <a:rPr lang="en-US" sz="6000" dirty="0" smtClean="0">
                <a:latin typeface="Jameel Noori Nastaleeq" pitchFamily="2" charset="-78"/>
                <a:cs typeface="Jameel Noori Nastaleeq" pitchFamily="2" charset="-78"/>
              </a:rPr>
              <a:t> </a:t>
            </a:r>
            <a:r>
              <a:rPr lang="ur-PK" sz="6000" dirty="0" smtClean="0">
                <a:latin typeface="Jameel Noori Nastaleeq" pitchFamily="2" charset="-78"/>
                <a:cs typeface="Jameel Noori Nastaleeq" pitchFamily="2" charset="-78"/>
              </a:rPr>
              <a:t>رہنمائی </a:t>
            </a:r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اور اخلاقی </a:t>
            </a:r>
            <a:r>
              <a:rPr lang="ur-PK" sz="6000" dirty="0" smtClean="0">
                <a:latin typeface="Jameel Noori Nastaleeq" pitchFamily="2" charset="-78"/>
                <a:cs typeface="Jameel Noori Nastaleeq" pitchFamily="2" charset="-78"/>
              </a:rPr>
              <a:t>تربیت</a:t>
            </a:r>
            <a:r>
              <a:rPr lang="en-US" sz="6000" dirty="0" smtClean="0">
                <a:latin typeface="Jameel Noori Nastaleeq" pitchFamily="2" charset="-78"/>
                <a:cs typeface="Jameel Noori Nastaleeq" pitchFamily="2" charset="-78"/>
              </a:rPr>
              <a:t>-</a:t>
            </a:r>
            <a:endParaRPr lang="ur-PK" sz="6000" dirty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r>
              <a:rPr lang="ur-PK" sz="6000" dirty="0" smtClean="0">
                <a:latin typeface="Jameel Noori Nastaleeq" pitchFamily="2" charset="-78"/>
                <a:cs typeface="Jameel Noori Nastaleeq" pitchFamily="2" charset="-78"/>
              </a:rPr>
              <a:t>-مثبت </a:t>
            </a:r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رویّے کی تشکیل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-مؤثر تدریسی حکمتِ عملیوں کا استعمال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-طلبہ میں اعتماد اور دلچسپی پیدا کرنا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-خوشگوار تعلیمی ماحول قائم کرنا</a:t>
            </a:r>
          </a:p>
          <a:p>
            <a:pPr algn="r"/>
            <a:endParaRPr lang="en-US" sz="6000" b="1" dirty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endParaRPr lang="en-US" sz="6000" b="1" dirty="0" smtClean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endParaRPr lang="en-US" sz="6000" b="1" dirty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endParaRPr lang="en-US" sz="6000" b="1" dirty="0" smtClean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r>
              <a:rPr lang="ur-PK" sz="6000" b="1" dirty="0" smtClean="0">
                <a:latin typeface="Jameel Noori Nastaleeq" pitchFamily="2" charset="-78"/>
                <a:cs typeface="Jameel Noori Nastaleeq" pitchFamily="2" charset="-78"/>
              </a:rPr>
              <a:t> </a:t>
            </a:r>
            <a:endParaRPr lang="en-US" sz="6000" b="1" dirty="0">
              <a:latin typeface="Jameel Noori Nastaleeq" pitchFamily="2" charset="-78"/>
              <a:cs typeface="Jameel Noori Nastaleeq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7714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8E82F754-DB15-66DD-5395-BCD206095922}"/>
              </a:ext>
            </a:extLst>
          </p:cNvPr>
          <p:cNvSpPr/>
          <p:nvPr/>
        </p:nvSpPr>
        <p:spPr>
          <a:xfrm>
            <a:off x="16576397" y="-190500"/>
            <a:ext cx="1307829" cy="1307829"/>
          </a:xfrm>
          <a:custGeom>
            <a:avLst/>
            <a:gdLst/>
            <a:ahLst/>
            <a:cxnLst/>
            <a:rect l="l" t="t" r="r" b="b"/>
            <a:pathLst>
              <a:path w="1307829" h="1307829">
                <a:moveTo>
                  <a:pt x="0" y="0"/>
                </a:moveTo>
                <a:lnTo>
                  <a:pt x="1307829" y="0"/>
                </a:lnTo>
                <a:lnTo>
                  <a:pt x="1307829" y="1307829"/>
                </a:lnTo>
                <a:lnTo>
                  <a:pt x="0" y="1307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101" t="-12168" r="-33161" b="-17733"/>
            </a:stretch>
          </a:blipFill>
        </p:spPr>
      </p:sp>
      <p:sp>
        <p:nvSpPr>
          <p:cNvPr id="3" name="Rectangle 2"/>
          <p:cNvSpPr/>
          <p:nvPr/>
        </p:nvSpPr>
        <p:spPr>
          <a:xfrm>
            <a:off x="215338" y="1485900"/>
            <a:ext cx="17406112" cy="75713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r-PK" sz="6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meel Noori Nastaleeq" pitchFamily="2" charset="-78"/>
                <a:cs typeface="Jameel Noori Nastaleeq" pitchFamily="2" charset="-78"/>
              </a:rPr>
              <a:t>مؤثر استاد میں اہم خصوصیات</a:t>
            </a:r>
            <a:endParaRPr kumimoji="0" lang="en-US" sz="6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ameel Noori Nastaleeq" pitchFamily="2" charset="-78"/>
              <a:cs typeface="Jameel Noori Nastaleeq" pitchFamily="2" charset="-78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ameel Noori Nastaleeq" pitchFamily="2" charset="-78"/>
              <a:cs typeface="Jameel Noori Nastaleeq" pitchFamily="2" charset="-78"/>
            </a:endParaRPr>
          </a:p>
          <a:p>
            <a:pPr lvl="0" algn="r"/>
            <a:r>
              <a:rPr kumimoji="0" lang="ur-PK" sz="6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meel Noori Nastaleeq" pitchFamily="2" charset="-78"/>
                <a:cs typeface="Jameel Noori Nastaleeq" pitchFamily="2" charset="-78"/>
              </a:rPr>
              <a:t> </a:t>
            </a:r>
            <a:r>
              <a:rPr lang="en-US" sz="4800" kern="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(Academic Competence)</a:t>
            </a:r>
            <a:r>
              <a:rPr lang="ur-PK" sz="6000" kern="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علمی قابلیت</a:t>
            </a:r>
          </a:p>
          <a:p>
            <a:pPr algn="r" defTabSz="914393"/>
            <a:r>
              <a:rPr lang="en-US" sz="4800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(</a:t>
            </a:r>
            <a:r>
              <a:rPr lang="en-US" sz="480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Professional Qualification</a:t>
            </a:r>
            <a:r>
              <a:rPr lang="en-US" sz="4800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)</a:t>
            </a:r>
            <a:r>
              <a:rPr lang="ur-PK" sz="480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 </a:t>
            </a:r>
            <a:r>
              <a:rPr lang="ur-PK" sz="6000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پیشہ </a:t>
            </a:r>
            <a:r>
              <a:rPr lang="ur-PK" sz="600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ورانہ </a:t>
            </a:r>
            <a:r>
              <a:rPr lang="ur-PK" sz="6000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قابلیت</a:t>
            </a:r>
            <a:endParaRPr lang="ur-PK" sz="6000" dirty="0">
              <a:solidFill>
                <a:prstClr val="black"/>
              </a:solidFill>
              <a:latin typeface="Jameel Noori Nastaleeq" pitchFamily="2" charset="-78"/>
              <a:cs typeface="Jameel Noori Nastaleeq" pitchFamily="2" charset="-78"/>
            </a:endParaRPr>
          </a:p>
          <a:p>
            <a:pPr marL="0" marR="0" lvl="0" indent="0" defTabSz="91440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Jameel Noori Nastaleeq" pitchFamily="2" charset="-78"/>
              <a:cs typeface="Jameel Noori Nastaleeq" pitchFamily="2" charset="-78"/>
            </a:endParaRPr>
          </a:p>
          <a:p>
            <a:pPr lvl="0" algn="r" defTabSz="914393"/>
            <a:r>
              <a:rPr lang="en-US" sz="600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 </a:t>
            </a:r>
            <a:r>
              <a:rPr lang="en-US" sz="480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(General Competencies of a Teacher</a:t>
            </a:r>
            <a:r>
              <a:rPr lang="en-US" sz="4800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)</a:t>
            </a:r>
            <a:r>
              <a:rPr lang="ur-PK" sz="6000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 </a:t>
            </a:r>
            <a:r>
              <a:rPr lang="ur-PK" sz="600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استاد کی عمومی </a:t>
            </a:r>
            <a:r>
              <a:rPr lang="ur-PK" sz="6000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صلاحیتیں</a:t>
            </a:r>
            <a:endParaRPr lang="en-US" kern="0" dirty="0">
              <a:solidFill>
                <a:sysClr val="windowText" lastClr="000000"/>
              </a:solidFill>
              <a:latin typeface="Jameel Noori Nastaleeq" pitchFamily="2" charset="-78"/>
              <a:cs typeface="Jameel Noori Nastaleeq" pitchFamily="2" charset="-78"/>
            </a:endParaRPr>
          </a:p>
          <a:p>
            <a:pPr lvl="0" algn="r" defTabSz="914393"/>
            <a:r>
              <a:rPr lang="en-US" sz="480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(Special Competencies of a Teacher</a:t>
            </a:r>
            <a:r>
              <a:rPr lang="en-US" sz="4800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)</a:t>
            </a:r>
            <a:r>
              <a:rPr lang="ur-PK" sz="6000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 </a:t>
            </a:r>
            <a:r>
              <a:rPr lang="ur-PK" sz="600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استاد کی خصوصی </a:t>
            </a:r>
            <a:r>
              <a:rPr lang="ur-PK" sz="6000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صلاحیتیں</a:t>
            </a:r>
            <a:endParaRPr lang="ur-PK" sz="6000" dirty="0">
              <a:solidFill>
                <a:prstClr val="black"/>
              </a:solidFill>
              <a:latin typeface="Jameel Noori Nastaleeq" pitchFamily="2" charset="-78"/>
              <a:cs typeface="Jameel Noori Nastaleeq" pitchFamily="2" charset="-7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Jameel Noori Nastaleeq" pitchFamily="2" charset="-78"/>
              <a:cs typeface="Jameel Noori Nastaleeq" pitchFamily="2" charset="-78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34116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8D1A0BAF-F426-9541-FF36-16C41CE20547}"/>
              </a:ext>
            </a:extLst>
          </p:cNvPr>
          <p:cNvSpPr/>
          <p:nvPr/>
        </p:nvSpPr>
        <p:spPr>
          <a:xfrm>
            <a:off x="16576397" y="-190500"/>
            <a:ext cx="1307829" cy="1307829"/>
          </a:xfrm>
          <a:custGeom>
            <a:avLst/>
            <a:gdLst/>
            <a:ahLst/>
            <a:cxnLst/>
            <a:rect l="l" t="t" r="r" b="b"/>
            <a:pathLst>
              <a:path w="1307829" h="1307829">
                <a:moveTo>
                  <a:pt x="0" y="0"/>
                </a:moveTo>
                <a:lnTo>
                  <a:pt x="1307829" y="0"/>
                </a:lnTo>
                <a:lnTo>
                  <a:pt x="1307829" y="1307829"/>
                </a:lnTo>
                <a:lnTo>
                  <a:pt x="0" y="1307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101" t="-12168" r="-33161" b="-17733"/>
            </a:stretch>
          </a:blipFill>
        </p:spPr>
      </p:sp>
      <p:sp>
        <p:nvSpPr>
          <p:cNvPr id="3" name="Rectangle 2"/>
          <p:cNvSpPr/>
          <p:nvPr/>
        </p:nvSpPr>
        <p:spPr>
          <a:xfrm>
            <a:off x="762000" y="952500"/>
            <a:ext cx="16764000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ur-PK" sz="6000" b="1" kern="0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 </a:t>
            </a:r>
            <a:r>
              <a:rPr lang="en-US" sz="6000" b="1" kern="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(Academic </a:t>
            </a:r>
            <a:r>
              <a:rPr lang="en-US" sz="6000" b="1" kern="0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Competence)</a:t>
            </a:r>
            <a:r>
              <a:rPr lang="ur-PK" sz="6000" b="1" kern="0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علمی قابلیت</a:t>
            </a:r>
            <a:endParaRPr lang="en-US" sz="6000" b="1" kern="0" dirty="0" smtClean="0">
              <a:solidFill>
                <a:prstClr val="black"/>
              </a:solidFill>
              <a:latin typeface="Jameel Noori Nastaleeq" pitchFamily="2" charset="-78"/>
              <a:cs typeface="Jameel Noori Nastaleeq" pitchFamily="2" charset="-78"/>
            </a:endParaRPr>
          </a:p>
          <a:p>
            <a:endParaRPr lang="ur-PK" sz="6000" dirty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r>
              <a:rPr lang="ur-PK" sz="6000" dirty="0" smtClean="0">
                <a:latin typeface="Jameel Noori Nastaleeq" pitchFamily="2" charset="-78"/>
                <a:cs typeface="Jameel Noori Nastaleeq" pitchFamily="2" charset="-78"/>
              </a:rPr>
              <a:t>اپنے مضمون </a:t>
            </a:r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پر مکمل عبور اور گہرا علم </a:t>
            </a:r>
            <a:r>
              <a:rPr lang="en-US" sz="6000" dirty="0">
                <a:latin typeface="Jameel Noori Nastaleeq" pitchFamily="2" charset="-78"/>
                <a:cs typeface="Jameel Noori Nastaleeq" pitchFamily="2" charset="-78"/>
              </a:rPr>
              <a:t>-</a:t>
            </a:r>
            <a:endParaRPr lang="ur-PK" sz="6000" dirty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جدید معلومات اور تدریسی طریقوں سے واقفیت </a:t>
            </a:r>
            <a:r>
              <a:rPr lang="en-US" sz="6000" dirty="0" smtClean="0">
                <a:latin typeface="Jameel Noori Nastaleeq" pitchFamily="2" charset="-78"/>
                <a:cs typeface="Jameel Noori Nastaleeq" pitchFamily="2" charset="-78"/>
              </a:rPr>
              <a:t>-</a:t>
            </a:r>
            <a:endParaRPr lang="ur-PK" sz="6000" dirty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نظریاتی اور عملی پہلوؤں کی مؤثر سمجھ </a:t>
            </a:r>
            <a:r>
              <a:rPr lang="en-US" sz="6000" dirty="0" smtClean="0">
                <a:latin typeface="Jameel Noori Nastaleeq" pitchFamily="2" charset="-78"/>
                <a:cs typeface="Jameel Noori Nastaleeq" pitchFamily="2" charset="-78"/>
              </a:rPr>
              <a:t>-</a:t>
            </a:r>
            <a:endParaRPr lang="ur-PK" sz="6000" dirty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طلبہ کو منظم اور دلچسپ انداز میں تعلیم دینا </a:t>
            </a:r>
            <a:r>
              <a:rPr lang="en-US" sz="6000" dirty="0" smtClean="0">
                <a:latin typeface="Jameel Noori Nastaleeq" pitchFamily="2" charset="-78"/>
                <a:cs typeface="Jameel Noori Nastaleeq" pitchFamily="2" charset="-78"/>
              </a:rPr>
              <a:t>-</a:t>
            </a:r>
            <a:endParaRPr lang="ur-PK" sz="6000" dirty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کمرۂ جماعت میں طلبہ کی توجہ برقرار رکھنا </a:t>
            </a:r>
            <a:r>
              <a:rPr lang="en-US" sz="6000" dirty="0" smtClean="0">
                <a:latin typeface="Jameel Noori Nastaleeq" pitchFamily="2" charset="-78"/>
                <a:cs typeface="Jameel Noori Nastaleeq" pitchFamily="2" charset="-78"/>
              </a:rPr>
              <a:t>-</a:t>
            </a:r>
            <a:endParaRPr lang="ur-PK" sz="6000" dirty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-طلبہ میں دلچسپی، اعتماد اور فعال شرکت پیدا کرنا 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-تدریسی عمل کو مؤثر اور منظم انداز میں آگے بڑھانا 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-غیر ضروری گفتگو اور بے توجہی کو کم کرنا </a:t>
            </a:r>
          </a:p>
          <a:p>
            <a:pPr lvl="0" algn="r"/>
            <a:endParaRPr lang="ur-PK" sz="6000" kern="0" dirty="0">
              <a:solidFill>
                <a:prstClr val="black"/>
              </a:solidFill>
              <a:latin typeface="Jameel Noori Nastaleeq" pitchFamily="2" charset="-78"/>
              <a:cs typeface="Jameel Noori Nastaleeq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9890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787</Words>
  <Application>Microsoft Office PowerPoint</Application>
  <PresentationFormat>Custom</PresentationFormat>
  <Paragraphs>125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Times New Roman</vt:lpstr>
      <vt:lpstr>Inter Bold</vt:lpstr>
      <vt:lpstr>Calibri</vt:lpstr>
      <vt:lpstr>Jameel Noori Nastaleeq</vt:lpstr>
      <vt:lpstr>Inter</vt:lpstr>
      <vt:lpstr>Wingdings</vt:lpstr>
      <vt:lpstr>Inter Bold Italics</vt:lpstr>
      <vt:lpstr>Old Standard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Template_MBA Counselling Classes</dc:title>
  <dc:creator>CDOE Director</dc:creator>
  <cp:lastModifiedBy>DELL</cp:lastModifiedBy>
  <cp:revision>67</cp:revision>
  <dcterms:created xsi:type="dcterms:W3CDTF">2006-08-16T00:00:00Z</dcterms:created>
  <dcterms:modified xsi:type="dcterms:W3CDTF">2026-05-21T09:22:43Z</dcterms:modified>
  <dc:identifier>DAG5qUTwqTE</dc:identifier>
</cp:coreProperties>
</file>